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355" r:id="rId3"/>
    <p:sldId id="356" r:id="rId4"/>
    <p:sldId id="357" r:id="rId5"/>
    <p:sldId id="358" r:id="rId6"/>
    <p:sldId id="359" r:id="rId7"/>
    <p:sldId id="340" r:id="rId8"/>
    <p:sldId id="339" r:id="rId9"/>
    <p:sldId id="347" r:id="rId10"/>
    <p:sldId id="354" r:id="rId11"/>
    <p:sldId id="346" r:id="rId12"/>
    <p:sldId id="326" r:id="rId13"/>
    <p:sldId id="325" r:id="rId14"/>
    <p:sldId id="329" r:id="rId15"/>
    <p:sldId id="352" r:id="rId16"/>
    <p:sldId id="353" r:id="rId17"/>
    <p:sldId id="330" r:id="rId18"/>
    <p:sldId id="332" r:id="rId19"/>
    <p:sldId id="333" r:id="rId20"/>
    <p:sldId id="334" r:id="rId21"/>
    <p:sldId id="335" r:id="rId22"/>
    <p:sldId id="338" r:id="rId23"/>
    <p:sldId id="281" r:id="rId24"/>
    <p:sldId id="341" r:id="rId25"/>
    <p:sldId id="342" r:id="rId26"/>
    <p:sldId id="343" r:id="rId27"/>
    <p:sldId id="316" r:id="rId28"/>
    <p:sldId id="317" r:id="rId29"/>
    <p:sldId id="318" r:id="rId30"/>
    <p:sldId id="321" r:id="rId31"/>
    <p:sldId id="350" r:id="rId32"/>
    <p:sldId id="319" r:id="rId33"/>
    <p:sldId id="320" r:id="rId34"/>
    <p:sldId id="351" r:id="rId35"/>
    <p:sldId id="360" r:id="rId36"/>
    <p:sldId id="349" r:id="rId3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2373" autoAdjust="0"/>
  </p:normalViewPr>
  <p:slideViewPr>
    <p:cSldViewPr>
      <p:cViewPr varScale="1">
        <p:scale>
          <a:sx n="96" d="100"/>
          <a:sy n="96" d="100"/>
        </p:scale>
        <p:origin x="21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3404EE-B41B-4C71-AE6C-9493FB7788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1553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404EE-B41B-4C71-AE6C-9493FB778868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2735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404EE-B41B-4C71-AE6C-9493FB778868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7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6513" y="44450"/>
            <a:ext cx="3817938" cy="1512888"/>
            <a:chOff x="-23" y="28"/>
            <a:chExt cx="2405" cy="95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-23" y="28"/>
              <a:ext cx="2276" cy="807"/>
              <a:chOff x="-23" y="73"/>
              <a:chExt cx="2276" cy="807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auto">
              <a:xfrm>
                <a:off x="-23" y="73"/>
                <a:ext cx="2276" cy="4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3" y="220"/>
                  </a:cxn>
                  <a:cxn ang="0">
                    <a:pos x="649" y="274"/>
                  </a:cxn>
                  <a:cxn ang="0">
                    <a:pos x="987" y="393"/>
                  </a:cxn>
                  <a:cxn ang="0">
                    <a:pos x="1152" y="439"/>
                  </a:cxn>
                  <a:cxn ang="0">
                    <a:pos x="1252" y="476"/>
                  </a:cxn>
                  <a:cxn ang="0">
                    <a:pos x="1700" y="430"/>
                  </a:cxn>
                  <a:cxn ang="0">
                    <a:pos x="1828" y="375"/>
                  </a:cxn>
                  <a:cxn ang="0">
                    <a:pos x="1947" y="329"/>
                  </a:cxn>
                  <a:cxn ang="0">
                    <a:pos x="2276" y="348"/>
                  </a:cxn>
                </a:cxnLst>
                <a:rect l="0" t="0" r="r" b="b"/>
                <a:pathLst>
                  <a:path w="2276" h="476">
                    <a:moveTo>
                      <a:pt x="0" y="0"/>
                    </a:moveTo>
                    <a:cubicBezTo>
                      <a:pt x="169" y="56"/>
                      <a:pt x="332" y="134"/>
                      <a:pt x="493" y="220"/>
                    </a:cubicBezTo>
                    <a:cubicBezTo>
                      <a:pt x="556" y="254"/>
                      <a:pt x="577" y="249"/>
                      <a:pt x="649" y="274"/>
                    </a:cubicBezTo>
                    <a:cubicBezTo>
                      <a:pt x="761" y="313"/>
                      <a:pt x="873" y="361"/>
                      <a:pt x="987" y="393"/>
                    </a:cubicBezTo>
                    <a:cubicBezTo>
                      <a:pt x="1032" y="424"/>
                      <a:pt x="1098" y="428"/>
                      <a:pt x="1152" y="439"/>
                    </a:cubicBezTo>
                    <a:cubicBezTo>
                      <a:pt x="1184" y="460"/>
                      <a:pt x="1216" y="463"/>
                      <a:pt x="1252" y="476"/>
                    </a:cubicBezTo>
                    <a:cubicBezTo>
                      <a:pt x="1435" y="469"/>
                      <a:pt x="1534" y="457"/>
                      <a:pt x="1700" y="430"/>
                    </a:cubicBezTo>
                    <a:cubicBezTo>
                      <a:pt x="1741" y="410"/>
                      <a:pt x="1784" y="390"/>
                      <a:pt x="1828" y="375"/>
                    </a:cubicBezTo>
                    <a:cubicBezTo>
                      <a:pt x="1861" y="344"/>
                      <a:pt x="1905" y="343"/>
                      <a:pt x="1947" y="329"/>
                    </a:cubicBezTo>
                    <a:cubicBezTo>
                      <a:pt x="2057" y="336"/>
                      <a:pt x="2165" y="348"/>
                      <a:pt x="2276" y="348"/>
                    </a:cubicBezTo>
                  </a:path>
                </a:pathLst>
              </a:custGeom>
              <a:noFill/>
              <a:ln w="1016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auto">
              <a:xfrm>
                <a:off x="1654" y="255"/>
                <a:ext cx="129" cy="265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74" y="9"/>
                  </a:cxn>
                  <a:cxn ang="0">
                    <a:pos x="56" y="37"/>
                  </a:cxn>
                  <a:cxn ang="0">
                    <a:pos x="28" y="55"/>
                  </a:cxn>
                  <a:cxn ang="0">
                    <a:pos x="56" y="183"/>
                  </a:cxn>
                  <a:cxn ang="0">
                    <a:pos x="65" y="210"/>
                  </a:cxn>
                  <a:cxn ang="0">
                    <a:pos x="74" y="265"/>
                  </a:cxn>
                </a:cxnLst>
                <a:rect l="0" t="0" r="r" b="b"/>
                <a:pathLst>
                  <a:path w="129" h="265">
                    <a:moveTo>
                      <a:pt x="129" y="0"/>
                    </a:moveTo>
                    <a:cubicBezTo>
                      <a:pt x="111" y="3"/>
                      <a:pt x="91" y="1"/>
                      <a:pt x="74" y="9"/>
                    </a:cubicBezTo>
                    <a:cubicBezTo>
                      <a:pt x="64" y="14"/>
                      <a:pt x="64" y="29"/>
                      <a:pt x="56" y="37"/>
                    </a:cubicBezTo>
                    <a:cubicBezTo>
                      <a:pt x="48" y="45"/>
                      <a:pt x="37" y="49"/>
                      <a:pt x="28" y="55"/>
                    </a:cubicBezTo>
                    <a:cubicBezTo>
                      <a:pt x="5" y="126"/>
                      <a:pt x="0" y="130"/>
                      <a:pt x="56" y="183"/>
                    </a:cubicBezTo>
                    <a:cubicBezTo>
                      <a:pt x="59" y="192"/>
                      <a:pt x="63" y="201"/>
                      <a:pt x="65" y="210"/>
                    </a:cubicBezTo>
                    <a:cubicBezTo>
                      <a:pt x="69" y="228"/>
                      <a:pt x="74" y="265"/>
                      <a:pt x="74" y="265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auto">
              <a:xfrm>
                <a:off x="1070" y="521"/>
                <a:ext cx="631" cy="3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82"/>
                  </a:cxn>
                  <a:cxn ang="0">
                    <a:pos x="210" y="247"/>
                  </a:cxn>
                  <a:cxn ang="0">
                    <a:pos x="283" y="293"/>
                  </a:cxn>
                  <a:cxn ang="0">
                    <a:pos x="448" y="357"/>
                  </a:cxn>
                  <a:cxn ang="0">
                    <a:pos x="612" y="348"/>
                  </a:cxn>
                  <a:cxn ang="0">
                    <a:pos x="667" y="311"/>
                  </a:cxn>
                  <a:cxn ang="0">
                    <a:pos x="740" y="311"/>
                  </a:cxn>
                </a:cxnLst>
                <a:rect l="0" t="0" r="r" b="b"/>
                <a:pathLst>
                  <a:path w="740" h="359">
                    <a:moveTo>
                      <a:pt x="0" y="0"/>
                    </a:moveTo>
                    <a:cubicBezTo>
                      <a:pt x="9" y="27"/>
                      <a:pt x="7" y="61"/>
                      <a:pt x="27" y="82"/>
                    </a:cubicBezTo>
                    <a:cubicBezTo>
                      <a:pt x="83" y="141"/>
                      <a:pt x="137" y="211"/>
                      <a:pt x="210" y="247"/>
                    </a:cubicBezTo>
                    <a:cubicBezTo>
                      <a:pt x="240" y="262"/>
                      <a:pt x="251" y="282"/>
                      <a:pt x="283" y="293"/>
                    </a:cubicBezTo>
                    <a:cubicBezTo>
                      <a:pt x="330" y="338"/>
                      <a:pt x="387" y="342"/>
                      <a:pt x="448" y="357"/>
                    </a:cubicBezTo>
                    <a:cubicBezTo>
                      <a:pt x="503" y="354"/>
                      <a:pt x="558" y="359"/>
                      <a:pt x="612" y="348"/>
                    </a:cubicBezTo>
                    <a:cubicBezTo>
                      <a:pt x="634" y="343"/>
                      <a:pt x="645" y="311"/>
                      <a:pt x="667" y="311"/>
                    </a:cubicBezTo>
                    <a:cubicBezTo>
                      <a:pt x="691" y="311"/>
                      <a:pt x="716" y="311"/>
                      <a:pt x="740" y="311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auto">
              <a:xfrm>
                <a:off x="793" y="293"/>
                <a:ext cx="475" cy="10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338" y="73"/>
                  </a:cxn>
                  <a:cxn ang="0">
                    <a:pos x="429" y="36"/>
                  </a:cxn>
                  <a:cxn ang="0">
                    <a:pos x="448" y="18"/>
                  </a:cxn>
                  <a:cxn ang="0">
                    <a:pos x="475" y="0"/>
                  </a:cxn>
                </a:cxnLst>
                <a:rect l="0" t="0" r="r" b="b"/>
                <a:pathLst>
                  <a:path w="475" h="100">
                    <a:moveTo>
                      <a:pt x="0" y="100"/>
                    </a:moveTo>
                    <a:cubicBezTo>
                      <a:pt x="114" y="81"/>
                      <a:pt x="219" y="78"/>
                      <a:pt x="338" y="73"/>
                    </a:cubicBezTo>
                    <a:cubicBezTo>
                      <a:pt x="372" y="64"/>
                      <a:pt x="401" y="58"/>
                      <a:pt x="429" y="36"/>
                    </a:cubicBezTo>
                    <a:cubicBezTo>
                      <a:pt x="436" y="31"/>
                      <a:pt x="441" y="23"/>
                      <a:pt x="448" y="18"/>
                    </a:cubicBezTo>
                    <a:cubicBezTo>
                      <a:pt x="457" y="11"/>
                      <a:pt x="475" y="0"/>
                      <a:pt x="475" y="0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auto">
              <a:xfrm>
                <a:off x="329" y="216"/>
                <a:ext cx="82" cy="40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128"/>
                  </a:cxn>
                  <a:cxn ang="0">
                    <a:pos x="9" y="274"/>
                  </a:cxn>
                  <a:cxn ang="0">
                    <a:pos x="28" y="301"/>
                  </a:cxn>
                  <a:cxn ang="0">
                    <a:pos x="82" y="402"/>
                  </a:cxn>
                </a:cxnLst>
                <a:rect l="0" t="0" r="r" b="b"/>
                <a:pathLst>
                  <a:path w="82" h="402">
                    <a:moveTo>
                      <a:pt x="28" y="0"/>
                    </a:moveTo>
                    <a:cubicBezTo>
                      <a:pt x="21" y="46"/>
                      <a:pt x="11" y="84"/>
                      <a:pt x="0" y="128"/>
                    </a:cubicBezTo>
                    <a:cubicBezTo>
                      <a:pt x="3" y="177"/>
                      <a:pt x="1" y="226"/>
                      <a:pt x="9" y="274"/>
                    </a:cubicBezTo>
                    <a:cubicBezTo>
                      <a:pt x="11" y="285"/>
                      <a:pt x="23" y="291"/>
                      <a:pt x="28" y="301"/>
                    </a:cubicBezTo>
                    <a:cubicBezTo>
                      <a:pt x="45" y="335"/>
                      <a:pt x="65" y="368"/>
                      <a:pt x="82" y="402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29" name="Group 9"/>
            <p:cNvGrpSpPr>
              <a:grpSpLocks/>
            </p:cNvGrpSpPr>
            <p:nvPr/>
          </p:nvGrpSpPr>
          <p:grpSpPr bwMode="auto">
            <a:xfrm rot="971071">
              <a:off x="884" y="639"/>
              <a:ext cx="270" cy="206"/>
              <a:chOff x="2830" y="848"/>
              <a:chExt cx="270" cy="206"/>
            </a:xfrm>
          </p:grpSpPr>
          <p:sp>
            <p:nvSpPr>
              <p:cNvPr id="5130" name="AutoShape 10"/>
              <p:cNvSpPr>
                <a:spLocks noChangeArrowheads="1"/>
              </p:cNvSpPr>
              <p:nvPr userDrawn="1"/>
            </p:nvSpPr>
            <p:spPr bwMode="auto">
              <a:xfrm rot="3981853">
                <a:off x="2868" y="858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82" y="109"/>
                  </a:cxn>
                  <a:cxn ang="0">
                    <a:pos x="101" y="91"/>
                  </a:cxn>
                  <a:cxn ang="0">
                    <a:pos x="128" y="82"/>
                  </a:cxn>
                  <a:cxn ang="0">
                    <a:pos x="165" y="36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32" name="Group 12"/>
            <p:cNvGrpSpPr>
              <a:grpSpLocks/>
            </p:cNvGrpSpPr>
            <p:nvPr/>
          </p:nvGrpSpPr>
          <p:grpSpPr bwMode="auto">
            <a:xfrm>
              <a:off x="2064" y="300"/>
              <a:ext cx="318" cy="317"/>
              <a:chOff x="2925" y="344"/>
              <a:chExt cx="771" cy="682"/>
            </a:xfrm>
          </p:grpSpPr>
          <p:sp>
            <p:nvSpPr>
              <p:cNvPr id="5133" name="Oval 13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34" name="Oval 14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35" name="Group 15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36" name="AutoShape 16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37" name="AutoShape 17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38" name="Freeform 18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/>
                <a:ahLst/>
                <a:cxnLst>
                  <a:cxn ang="0">
                    <a:pos x="176" y="97"/>
                  </a:cxn>
                  <a:cxn ang="0">
                    <a:pos x="314" y="157"/>
                  </a:cxn>
                  <a:cxn ang="0">
                    <a:pos x="155" y="148"/>
                  </a:cxn>
                  <a:cxn ang="0">
                    <a:pos x="17" y="47"/>
                  </a:cxn>
                  <a:cxn ang="0">
                    <a:pos x="55" y="8"/>
                  </a:cxn>
                  <a:cxn ang="0">
                    <a:pos x="176" y="97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39" name="Group 19"/>
            <p:cNvGrpSpPr>
              <a:grpSpLocks/>
            </p:cNvGrpSpPr>
            <p:nvPr/>
          </p:nvGrpSpPr>
          <p:grpSpPr bwMode="auto">
            <a:xfrm rot="-970572">
              <a:off x="767" y="346"/>
              <a:ext cx="259" cy="226"/>
              <a:chOff x="2925" y="344"/>
              <a:chExt cx="771" cy="682"/>
            </a:xfrm>
          </p:grpSpPr>
          <p:sp>
            <p:nvSpPr>
              <p:cNvPr id="5140" name="Oval 20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42" name="Group 22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43" name="AutoShape 23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44" name="AutoShape 24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/>
                <a:ahLst/>
                <a:cxnLst>
                  <a:cxn ang="0">
                    <a:pos x="176" y="97"/>
                  </a:cxn>
                  <a:cxn ang="0">
                    <a:pos x="314" y="157"/>
                  </a:cxn>
                  <a:cxn ang="0">
                    <a:pos x="155" y="148"/>
                  </a:cxn>
                  <a:cxn ang="0">
                    <a:pos x="17" y="47"/>
                  </a:cxn>
                  <a:cxn ang="0">
                    <a:pos x="55" y="8"/>
                  </a:cxn>
                  <a:cxn ang="0">
                    <a:pos x="176" y="97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46" name="Group 26"/>
            <p:cNvGrpSpPr>
              <a:grpSpLocks/>
            </p:cNvGrpSpPr>
            <p:nvPr/>
          </p:nvGrpSpPr>
          <p:grpSpPr bwMode="auto">
            <a:xfrm rot="12714001">
              <a:off x="1655" y="74"/>
              <a:ext cx="214" cy="226"/>
              <a:chOff x="2925" y="344"/>
              <a:chExt cx="771" cy="682"/>
            </a:xfrm>
          </p:grpSpPr>
          <p:sp>
            <p:nvSpPr>
              <p:cNvPr id="5147" name="Oval 27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48" name="Oval 28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49" name="Group 29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50" name="AutoShape 30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51" name="AutoShape 31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52" name="Freeform 32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/>
                <a:ahLst/>
                <a:cxnLst>
                  <a:cxn ang="0">
                    <a:pos x="176" y="97"/>
                  </a:cxn>
                  <a:cxn ang="0">
                    <a:pos x="314" y="157"/>
                  </a:cxn>
                  <a:cxn ang="0">
                    <a:pos x="155" y="148"/>
                  </a:cxn>
                  <a:cxn ang="0">
                    <a:pos x="17" y="47"/>
                  </a:cxn>
                  <a:cxn ang="0">
                    <a:pos x="55" y="8"/>
                  </a:cxn>
                  <a:cxn ang="0">
                    <a:pos x="176" y="97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53" name="Group 33"/>
            <p:cNvGrpSpPr>
              <a:grpSpLocks/>
            </p:cNvGrpSpPr>
            <p:nvPr/>
          </p:nvGrpSpPr>
          <p:grpSpPr bwMode="auto">
            <a:xfrm rot="790978">
              <a:off x="1565" y="346"/>
              <a:ext cx="226" cy="227"/>
              <a:chOff x="2925" y="344"/>
              <a:chExt cx="771" cy="682"/>
            </a:xfrm>
          </p:grpSpPr>
          <p:sp>
            <p:nvSpPr>
              <p:cNvPr id="5154" name="Oval 34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55" name="Oval 35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56" name="Group 36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57" name="AutoShape 37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58" name="AutoShape 38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59" name="Freeform 39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/>
                <a:ahLst/>
                <a:cxnLst>
                  <a:cxn ang="0">
                    <a:pos x="176" y="97"/>
                  </a:cxn>
                  <a:cxn ang="0">
                    <a:pos x="314" y="157"/>
                  </a:cxn>
                  <a:cxn ang="0">
                    <a:pos x="155" y="148"/>
                  </a:cxn>
                  <a:cxn ang="0">
                    <a:pos x="17" y="47"/>
                  </a:cxn>
                  <a:cxn ang="0">
                    <a:pos x="55" y="8"/>
                  </a:cxn>
                  <a:cxn ang="0">
                    <a:pos x="176" y="97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60" name="Group 40"/>
            <p:cNvGrpSpPr>
              <a:grpSpLocks/>
            </p:cNvGrpSpPr>
            <p:nvPr/>
          </p:nvGrpSpPr>
          <p:grpSpPr bwMode="auto">
            <a:xfrm>
              <a:off x="204" y="346"/>
              <a:ext cx="318" cy="272"/>
              <a:chOff x="2925" y="344"/>
              <a:chExt cx="771" cy="682"/>
            </a:xfrm>
          </p:grpSpPr>
          <p:sp>
            <p:nvSpPr>
              <p:cNvPr id="5161" name="Oval 41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62" name="Oval 42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64" name="AutoShape 44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65" name="AutoShape 45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66" name="Freeform 46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/>
                <a:ahLst/>
                <a:cxnLst>
                  <a:cxn ang="0">
                    <a:pos x="176" y="97"/>
                  </a:cxn>
                  <a:cxn ang="0">
                    <a:pos x="314" y="157"/>
                  </a:cxn>
                  <a:cxn ang="0">
                    <a:pos x="155" y="148"/>
                  </a:cxn>
                  <a:cxn ang="0">
                    <a:pos x="17" y="47"/>
                  </a:cxn>
                  <a:cxn ang="0">
                    <a:pos x="55" y="8"/>
                  </a:cxn>
                  <a:cxn ang="0">
                    <a:pos x="176" y="97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67" name="Group 47"/>
            <p:cNvGrpSpPr>
              <a:grpSpLocks/>
            </p:cNvGrpSpPr>
            <p:nvPr/>
          </p:nvGrpSpPr>
          <p:grpSpPr bwMode="auto">
            <a:xfrm rot="-811699">
              <a:off x="1519" y="709"/>
              <a:ext cx="318" cy="272"/>
              <a:chOff x="2925" y="344"/>
              <a:chExt cx="771" cy="682"/>
            </a:xfrm>
          </p:grpSpPr>
          <p:sp>
            <p:nvSpPr>
              <p:cNvPr id="5168" name="Oval 48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70" name="Group 50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71" name="AutoShape 51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72" name="AutoShape 52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73" name="Freeform 53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/>
                <a:ahLst/>
                <a:cxnLst>
                  <a:cxn ang="0">
                    <a:pos x="176" y="97"/>
                  </a:cxn>
                  <a:cxn ang="0">
                    <a:pos x="314" y="157"/>
                  </a:cxn>
                  <a:cxn ang="0">
                    <a:pos x="155" y="148"/>
                  </a:cxn>
                  <a:cxn ang="0">
                    <a:pos x="17" y="47"/>
                  </a:cxn>
                  <a:cxn ang="0">
                    <a:pos x="55" y="8"/>
                  </a:cxn>
                  <a:cxn ang="0">
                    <a:pos x="176" y="97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74" name="Group 54"/>
            <p:cNvGrpSpPr>
              <a:grpSpLocks/>
            </p:cNvGrpSpPr>
            <p:nvPr/>
          </p:nvGrpSpPr>
          <p:grpSpPr bwMode="auto">
            <a:xfrm>
              <a:off x="1111" y="210"/>
              <a:ext cx="227" cy="182"/>
              <a:chOff x="2925" y="344"/>
              <a:chExt cx="771" cy="682"/>
            </a:xfrm>
          </p:grpSpPr>
          <p:sp>
            <p:nvSpPr>
              <p:cNvPr id="5175" name="Oval 55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76" name="Oval 56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77" name="Group 57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78" name="AutoShape 58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79" name="AutoShape 59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80" name="Freeform 60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/>
                <a:ahLst/>
                <a:cxnLst>
                  <a:cxn ang="0">
                    <a:pos x="176" y="97"/>
                  </a:cxn>
                  <a:cxn ang="0">
                    <a:pos x="314" y="157"/>
                  </a:cxn>
                  <a:cxn ang="0">
                    <a:pos x="155" y="148"/>
                  </a:cxn>
                  <a:cxn ang="0">
                    <a:pos x="17" y="47"/>
                  </a:cxn>
                  <a:cxn ang="0">
                    <a:pos x="55" y="8"/>
                  </a:cxn>
                  <a:cxn ang="0">
                    <a:pos x="176" y="97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81" name="Group 61"/>
            <p:cNvGrpSpPr>
              <a:grpSpLocks/>
            </p:cNvGrpSpPr>
            <p:nvPr/>
          </p:nvGrpSpPr>
          <p:grpSpPr bwMode="auto">
            <a:xfrm rot="16200000">
              <a:off x="1812" y="416"/>
              <a:ext cx="264" cy="213"/>
              <a:chOff x="3969" y="935"/>
              <a:chExt cx="264" cy="213"/>
            </a:xfrm>
          </p:grpSpPr>
          <p:sp>
            <p:nvSpPr>
              <p:cNvPr id="5182" name="AutoShape 62"/>
              <p:cNvSpPr>
                <a:spLocks noChangeArrowheads="1"/>
              </p:cNvSpPr>
              <p:nvPr userDrawn="1"/>
            </p:nvSpPr>
            <p:spPr bwMode="auto">
              <a:xfrm rot="3372128">
                <a:off x="4007" y="952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39999"/>
                    </a:srgbClr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83" name="Freeform 63"/>
              <p:cNvSpPr>
                <a:spLocks/>
              </p:cNvSpPr>
              <p:nvPr userDrawn="1"/>
            </p:nvSpPr>
            <p:spPr bwMode="auto">
              <a:xfrm>
                <a:off x="4011" y="935"/>
                <a:ext cx="222" cy="19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82" y="109"/>
                  </a:cxn>
                  <a:cxn ang="0">
                    <a:pos x="101" y="91"/>
                  </a:cxn>
                  <a:cxn ang="0">
                    <a:pos x="128" y="82"/>
                  </a:cxn>
                  <a:cxn ang="0">
                    <a:pos x="165" y="36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84" name="Group 64"/>
            <p:cNvGrpSpPr>
              <a:grpSpLocks/>
            </p:cNvGrpSpPr>
            <p:nvPr/>
          </p:nvGrpSpPr>
          <p:grpSpPr bwMode="auto">
            <a:xfrm rot="11798690">
              <a:off x="569" y="140"/>
              <a:ext cx="270" cy="206"/>
              <a:chOff x="2830" y="848"/>
              <a:chExt cx="270" cy="206"/>
            </a:xfrm>
          </p:grpSpPr>
          <p:sp>
            <p:nvSpPr>
              <p:cNvPr id="5185" name="AutoShape 65"/>
              <p:cNvSpPr>
                <a:spLocks noChangeArrowheads="1"/>
              </p:cNvSpPr>
              <p:nvPr userDrawn="1"/>
            </p:nvSpPr>
            <p:spPr bwMode="auto">
              <a:xfrm rot="3981853">
                <a:off x="2868" y="858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86" name="Freeform 66"/>
              <p:cNvSpPr>
                <a:spLocks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82" y="109"/>
                  </a:cxn>
                  <a:cxn ang="0">
                    <a:pos x="101" y="91"/>
                  </a:cxn>
                  <a:cxn ang="0">
                    <a:pos x="128" y="82"/>
                  </a:cxn>
                  <a:cxn ang="0">
                    <a:pos x="165" y="36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half" idx="2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2E2AB7-DAF1-412F-B01E-796DD3BFCD2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5192" name="Group 72"/>
          <p:cNvGrpSpPr>
            <a:grpSpLocks/>
          </p:cNvGrpSpPr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5193" name="Oval 73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94" name="Oval 74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195" name="Group 75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5196" name="AutoShape 76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97" name="AutoShape 77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198" name="Freeform 78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/>
              <a:ahLst/>
              <a:cxnLst>
                <a:cxn ang="0">
                  <a:pos x="176" y="97"/>
                </a:cxn>
                <a:cxn ang="0">
                  <a:pos x="314" y="157"/>
                </a:cxn>
                <a:cxn ang="0">
                  <a:pos x="155" y="148"/>
                </a:cxn>
                <a:cxn ang="0">
                  <a:pos x="17" y="47"/>
                </a:cxn>
                <a:cxn ang="0">
                  <a:pos x="55" y="8"/>
                </a:cxn>
                <a:cxn ang="0">
                  <a:pos x="176" y="97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199" name="Group 79"/>
          <p:cNvGrpSpPr>
            <a:grpSpLocks/>
          </p:cNvGrpSpPr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5200" name="Oval 80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01" name="Oval 81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202" name="Group 82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5203" name="AutoShape 83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04" name="AutoShape 84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205" name="Freeform 85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/>
              <a:ahLst/>
              <a:cxnLst>
                <a:cxn ang="0">
                  <a:pos x="176" y="97"/>
                </a:cxn>
                <a:cxn ang="0">
                  <a:pos x="314" y="157"/>
                </a:cxn>
                <a:cxn ang="0">
                  <a:pos x="155" y="148"/>
                </a:cxn>
                <a:cxn ang="0">
                  <a:pos x="17" y="47"/>
                </a:cxn>
                <a:cxn ang="0">
                  <a:pos x="55" y="8"/>
                </a:cxn>
                <a:cxn ang="0">
                  <a:pos x="176" y="97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06" name="Group 86"/>
          <p:cNvGrpSpPr>
            <a:grpSpLocks/>
          </p:cNvGrpSpPr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5207" name="AutoShape 87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08" name="Freeform 88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09" name="Group 89"/>
          <p:cNvGrpSpPr>
            <a:grpSpLocks/>
          </p:cNvGrpSpPr>
          <p:nvPr/>
        </p:nvGrpSpPr>
        <p:grpSpPr bwMode="auto">
          <a:xfrm rot="-4560010">
            <a:off x="467519" y="4077494"/>
            <a:ext cx="419100" cy="338138"/>
            <a:chOff x="3969" y="935"/>
            <a:chExt cx="264" cy="213"/>
          </a:xfrm>
        </p:grpSpPr>
        <p:sp>
          <p:nvSpPr>
            <p:cNvPr id="5210" name="AutoShape 90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11" name="Freeform 91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12" name="Group 92"/>
          <p:cNvGrpSpPr>
            <a:grpSpLocks/>
          </p:cNvGrpSpPr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5213" name="AutoShape 93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14" name="Freeform 94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15" name="Group 95"/>
          <p:cNvGrpSpPr>
            <a:grpSpLocks/>
          </p:cNvGrpSpPr>
          <p:nvPr/>
        </p:nvGrpSpPr>
        <p:grpSpPr bwMode="auto">
          <a:xfrm rot="1585704">
            <a:off x="1619250" y="1052513"/>
            <a:ext cx="504825" cy="431800"/>
            <a:chOff x="2925" y="344"/>
            <a:chExt cx="771" cy="682"/>
          </a:xfrm>
        </p:grpSpPr>
        <p:sp>
          <p:nvSpPr>
            <p:cNvPr id="5216" name="Oval 96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17" name="Oval 97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218" name="Group 98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5219" name="AutoShape 99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20" name="AutoShape 100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221" name="Freeform 101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/>
              <a:ahLst/>
              <a:cxnLst>
                <a:cxn ang="0">
                  <a:pos x="176" y="97"/>
                </a:cxn>
                <a:cxn ang="0">
                  <a:pos x="314" y="157"/>
                </a:cxn>
                <a:cxn ang="0">
                  <a:pos x="155" y="148"/>
                </a:cxn>
                <a:cxn ang="0">
                  <a:pos x="17" y="47"/>
                </a:cxn>
                <a:cxn ang="0">
                  <a:pos x="55" y="8"/>
                </a:cxn>
                <a:cxn ang="0">
                  <a:pos x="176" y="97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22" name="Group 102"/>
          <p:cNvGrpSpPr>
            <a:grpSpLocks/>
          </p:cNvGrpSpPr>
          <p:nvPr/>
        </p:nvGrpSpPr>
        <p:grpSpPr bwMode="auto">
          <a:xfrm rot="-231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5223" name="AutoShape 103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24" name="Freeform 104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25" name="Group 105"/>
          <p:cNvGrpSpPr>
            <a:grpSpLocks/>
          </p:cNvGrpSpPr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5226" name="AutoShape 106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27" name="Freeform 107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28" name="Group 108"/>
          <p:cNvGrpSpPr>
            <a:grpSpLocks/>
          </p:cNvGrpSpPr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5229" name="AutoShape 109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30" name="Freeform 110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31" name="Group 111"/>
          <p:cNvGrpSpPr>
            <a:grpSpLocks/>
          </p:cNvGrpSpPr>
          <p:nvPr/>
        </p:nvGrpSpPr>
        <p:grpSpPr bwMode="auto">
          <a:xfrm rot="-683528">
            <a:off x="1619250" y="6237288"/>
            <a:ext cx="504825" cy="431800"/>
            <a:chOff x="2925" y="344"/>
            <a:chExt cx="771" cy="682"/>
          </a:xfrm>
        </p:grpSpPr>
        <p:sp>
          <p:nvSpPr>
            <p:cNvPr id="5232" name="Oval 112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33" name="Oval 113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234" name="Group 114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5235" name="AutoShape 115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36" name="AutoShape 116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237" name="Freeform 117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/>
              <a:ahLst/>
              <a:cxnLst>
                <a:cxn ang="0">
                  <a:pos x="176" y="97"/>
                </a:cxn>
                <a:cxn ang="0">
                  <a:pos x="314" y="157"/>
                </a:cxn>
                <a:cxn ang="0">
                  <a:pos x="155" y="148"/>
                </a:cxn>
                <a:cxn ang="0">
                  <a:pos x="17" y="47"/>
                </a:cxn>
                <a:cxn ang="0">
                  <a:pos x="55" y="8"/>
                </a:cxn>
                <a:cxn ang="0">
                  <a:pos x="176" y="97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249 C 0.00104 0.16948 -0.004 0.63746 -0.00521 0.755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3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53179E-6 C 0.01788 -0.01178 0.03576 -0.02358 0.0493 -0.02334 C 0.06284 -0.02311 0.06649 6.53179E-6 0.08107 0.00209 C 0.09565 0.00417 0.12534 -0.01086 0.13663 -0.01063 C 0.14791 -0.0104 0.14357 0.00278 0.1493 0.00417 C 0.15503 0.00556 0.15642 -0.00022 0.17152 -0.00207 C 0.18663 -0.00392 0.225 -0.00647 0.23975 -0.00647 C 0.25451 -0.00647 0.25746 -0.00439 0.26041 -0.00207 " pathEditMode="relative" ptsTypes="aaaaaaaA">
                                      <p:cBhvr>
                                        <p:cTn id="37" dur="20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D762F-1B32-4DD5-A78E-557B4B0940E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191D1-D1BF-4FC1-B5CD-404C30861CE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FFD9DF-77B8-4E50-9FBD-CE03DF0FCB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A7FFD-AC3C-45DF-970D-3CB08279FF0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00D2A-3D97-4E27-A231-1B720DEB6FF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BC45B-AB4D-4CEC-904E-41F431CD65D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831EC-EEB1-4E50-9F22-1B857B8146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E5245-888A-4DEC-AF95-53356E102FA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F2A07-29D1-4284-901C-AA515704AA7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0CABB-39AC-4027-BD46-7E4F81C7B61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90A9B-48D7-4AEC-8AEB-5132D2DA45D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AB5C95-D259-48AB-93F8-34A098E42053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4104" name="Oval 8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5" name="Oval 9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106" name="Group 10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4107" name="AutoShape 11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08" name="AutoShape 12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/>
              <a:ahLst/>
              <a:cxnLst>
                <a:cxn ang="0">
                  <a:pos x="176" y="97"/>
                </a:cxn>
                <a:cxn ang="0">
                  <a:pos x="314" y="157"/>
                </a:cxn>
                <a:cxn ang="0">
                  <a:pos x="155" y="148"/>
                </a:cxn>
                <a:cxn ang="0">
                  <a:pos x="17" y="47"/>
                </a:cxn>
                <a:cxn ang="0">
                  <a:pos x="55" y="8"/>
                </a:cxn>
                <a:cxn ang="0">
                  <a:pos x="176" y="97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4111" name="Oval 15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2" name="Oval 16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4114" name="AutoShape 18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116" name="Freeform 20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/>
              <a:ahLst/>
              <a:cxnLst>
                <a:cxn ang="0">
                  <a:pos x="176" y="97"/>
                </a:cxn>
                <a:cxn ang="0">
                  <a:pos x="314" y="157"/>
                </a:cxn>
                <a:cxn ang="0">
                  <a:pos x="155" y="148"/>
                </a:cxn>
                <a:cxn ang="0">
                  <a:pos x="17" y="47"/>
                </a:cxn>
                <a:cxn ang="0">
                  <a:pos x="55" y="8"/>
                </a:cxn>
                <a:cxn ang="0">
                  <a:pos x="176" y="97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17" name="Group 21"/>
          <p:cNvGrpSpPr>
            <a:grpSpLocks/>
          </p:cNvGrpSpPr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4118" name="AutoShape 22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 rot="-4560010">
            <a:off x="467519" y="4077494"/>
            <a:ext cx="419100" cy="338138"/>
            <a:chOff x="3969" y="935"/>
            <a:chExt cx="264" cy="213"/>
          </a:xfrm>
        </p:grpSpPr>
        <p:sp>
          <p:nvSpPr>
            <p:cNvPr id="4121" name="AutoShape 25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2" name="Freeform 26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23" name="Group 27"/>
          <p:cNvGrpSpPr>
            <a:grpSpLocks/>
          </p:cNvGrpSpPr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4124" name="AutoShape 28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5" name="Freeform 29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26" name="Group 30"/>
          <p:cNvGrpSpPr>
            <a:grpSpLocks/>
          </p:cNvGrpSpPr>
          <p:nvPr/>
        </p:nvGrpSpPr>
        <p:grpSpPr bwMode="auto">
          <a:xfrm rot="-231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4127" name="AutoShape 31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8" name="Freeform 32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29" name="Group 33"/>
          <p:cNvGrpSpPr>
            <a:grpSpLocks/>
          </p:cNvGrpSpPr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4130" name="AutoShape 34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1" name="Freeform 35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4133" name="AutoShape 37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4" name="Freeform 38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2" y="109"/>
                </a:cxn>
                <a:cxn ang="0">
                  <a:pos x="101" y="91"/>
                </a:cxn>
                <a:cxn ang="0">
                  <a:pos x="128" y="82"/>
                </a:cxn>
                <a:cxn ang="0">
                  <a:pos x="165" y="36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800">
          <a:solidFill>
            <a:srgbClr val="3333FF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rgbClr val="3333FF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ociopath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988840"/>
            <a:ext cx="7631112" cy="3096344"/>
          </a:xfrm>
          <a:ln/>
        </p:spPr>
        <p:txBody>
          <a:bodyPr/>
          <a:lstStyle/>
          <a:p>
            <a:r>
              <a:rPr lang="en-US" altLang="zh-TW" sz="4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少年</a:t>
            </a:r>
            <a:r>
              <a:rPr lang="zh-TW" altLang="en-US" sz="4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事件處理與觀護處遇</a:t>
            </a:r>
            <a:br>
              <a:rPr lang="zh-TW" altLang="en-US" sz="4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54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以少年毒品犯罪為例</a:t>
            </a:r>
            <a:r>
              <a:rPr lang="zh-TW" altLang="en-US" sz="4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觀護人 謝嘉仁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7" y="4149080"/>
            <a:ext cx="5760641" cy="1728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900" dirty="0">
                <a:ea typeface="標楷體" pitchFamily="65" charset="-120"/>
              </a:rPr>
              <a:t>      </a:t>
            </a:r>
          </a:p>
          <a:p>
            <a:pPr>
              <a:lnSpc>
                <a:spcPct val="80000"/>
              </a:lnSpc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2" name="Picture 4" descr="___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1"/>
            <a:ext cx="2232025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吸食毒品行為現象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en-US" altLang="zh-TW" sz="2400"/>
              <a:t>1.</a:t>
            </a:r>
            <a:r>
              <a:rPr lang="en-US" altLang="zh-TW" sz="2000"/>
              <a:t> </a:t>
            </a:r>
            <a:r>
              <a:rPr lang="zh-TW" altLang="en-US" sz="2400"/>
              <a:t>睡眠少或睡眠習慣改變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TW" sz="2400"/>
              <a:t>2. </a:t>
            </a:r>
            <a:r>
              <a:rPr lang="zh-TW" altLang="en-US" sz="2400"/>
              <a:t>食慾不振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TW" sz="2400"/>
              <a:t>3. </a:t>
            </a:r>
            <a:r>
              <a:rPr lang="zh-TW" altLang="en-US" sz="2400"/>
              <a:t>多話、情緒不安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TW" sz="2400"/>
              <a:t>4. </a:t>
            </a:r>
            <a:r>
              <a:rPr lang="zh-TW" altLang="en-US" sz="2400"/>
              <a:t>反應過度激烈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TW" sz="2400"/>
              <a:t>5. </a:t>
            </a:r>
            <a:r>
              <a:rPr lang="zh-TW" altLang="en-US" sz="2400"/>
              <a:t>精神常處於緊張、亢奮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TW" sz="2400"/>
              <a:t>6. </a:t>
            </a:r>
            <a:r>
              <a:rPr lang="zh-TW" altLang="en-US" sz="2400"/>
              <a:t>妄想及行為暴躁、血壓上升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TW" sz="2400"/>
              <a:t>7. </a:t>
            </a:r>
            <a:r>
              <a:rPr lang="zh-TW" altLang="en-US" sz="2400"/>
              <a:t>意識模糊不集中或精神恍惚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TW" sz="2400"/>
              <a:t>8. </a:t>
            </a:r>
            <a:r>
              <a:rPr lang="zh-TW" altLang="en-US" sz="2400"/>
              <a:t>精神分裂傾向 </a:t>
            </a:r>
          </a:p>
          <a:p>
            <a:pPr>
              <a:lnSpc>
                <a:spcPct val="90000"/>
              </a:lnSpc>
            </a:pPr>
            <a:endParaRPr lang="en-US" altLang="zh-TW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毒品真的可以讓你快樂？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毒品等級：一級海洛因、二級安非他命、搖頭丸、三級Ｋ他命、四級一粒眠</a:t>
            </a:r>
          </a:p>
          <a:p>
            <a:r>
              <a:rPr lang="zh-TW" altLang="en-US">
                <a:ea typeface="標楷體" pitchFamily="65" charset="-120"/>
              </a:rPr>
              <a:t>行為態樣：製造、運輸、販賣、持有、引 誘、轉讓、施用</a:t>
            </a:r>
          </a:p>
          <a:p>
            <a:r>
              <a:rPr lang="zh-TW" altLang="en-US">
                <a:ea typeface="標楷體" pitchFamily="65" charset="-120"/>
              </a:rPr>
              <a:t>刑事責任：強調三級Ｋ他命之轉讓及施用</a:t>
            </a:r>
          </a:p>
          <a:p>
            <a:pPr>
              <a:buFontTx/>
              <a:buNone/>
            </a:pPr>
            <a:endParaRPr lang="en-US" altLang="zh-TW">
              <a:ea typeface="標楷體" pitchFamily="65" charset="-120"/>
            </a:endParaRPr>
          </a:p>
        </p:txBody>
      </p:sp>
      <p:pic>
        <p:nvPicPr>
          <p:cNvPr id="124932" name="Picture 4" descr="圖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365625"/>
            <a:ext cx="3024188" cy="187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ea typeface="標楷體" pitchFamily="65" charset="-120"/>
              </a:rPr>
              <a:t>少年事件之繫屬</a:t>
            </a:r>
            <a:r>
              <a:rPr lang="zh-TW" altLang="en-US"/>
              <a:t>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176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審理範圍：觸法、虞犯</a:t>
            </a:r>
          </a:p>
          <a:p>
            <a:pPr>
              <a:lnSpc>
                <a:spcPct val="9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繫屬：請求、報告、移送</a:t>
            </a:r>
          </a:p>
          <a:p>
            <a:pPr>
              <a:lnSpc>
                <a:spcPct val="9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引伸思考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  隨案移送（刑訴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92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）   ｖｓ      公函函送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  現行犯（刑訴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88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）     ｖｓ      非現行犯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  收容（少事法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）     ｖｓ      責付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  羈押（刑訴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）      ｖｓ      收容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少年</a:t>
            </a:r>
            <a:r>
              <a:rPr lang="en-US" altLang="zh-TW" b="1"/>
              <a:t>(</a:t>
            </a:r>
            <a:r>
              <a:rPr lang="zh-TW" altLang="en-US" b="1"/>
              <a:t>兒童</a:t>
            </a:r>
            <a:r>
              <a:rPr lang="en-US" altLang="zh-TW" b="1"/>
              <a:t>)</a:t>
            </a:r>
            <a:r>
              <a:rPr lang="zh-TW" altLang="en-US" b="1"/>
              <a:t>犯罪事件處理流程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  <a:p>
            <a:r>
              <a:rPr lang="en-US" altLang="zh-TW"/>
              <a:t> </a:t>
            </a:r>
          </a:p>
        </p:txBody>
      </p:sp>
      <p:pic>
        <p:nvPicPr>
          <p:cNvPr id="101380" name="Picture 4" descr="流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少年保護法庭</a:t>
            </a:r>
            <a:r>
              <a:rPr lang="zh-TW" altLang="en-US"/>
              <a:t>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05476" name="Picture 4" descr="DSC01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8208963" cy="489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ea typeface="標楷體" pitchFamily="65" charset="-120"/>
              </a:rPr>
              <a:t>少年事件之特徵</a:t>
            </a:r>
            <a:r>
              <a:rPr lang="zh-TW" altLang="en-US"/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608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虞犯之審理 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審理方式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協商式審理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法庭配置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類似會議室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參與審理之人員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不著制服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秘密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非公開審理及保密規定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告訴乃論之案件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不受撤回告訴之影響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年滿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歲，非犯刑法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272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不得處死刑、無期徒刑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不得褫奪公權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家長之責任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強制型親職教育、負擔安置或感化教育之費用</a:t>
            </a:r>
          </a:p>
          <a:p>
            <a:pPr>
              <a:lnSpc>
                <a:spcPct val="8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前科紀錄之塗銷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未成年犯罪會被關嗎？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3743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zh-TW" sz="2800">
              <a:solidFill>
                <a:srgbClr val="FF3300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同行：相當成人犯之拘提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協尋：相當成人犯之通緝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收容：期間最長</a:t>
            </a:r>
            <a:r>
              <a:rPr lang="en-US" altLang="zh-TW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個月（少觀所附設於虎尾鎮之雲林第二監獄）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感化教育：期間</a:t>
            </a:r>
            <a:r>
              <a:rPr lang="en-US" altLang="zh-TW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判處有期徒刑：高雄明陽中學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3300"/>
                </a:solidFill>
                <a:ea typeface="標楷體" pitchFamily="65" charset="-120"/>
              </a:rPr>
              <a:t>需聘請律師嗎？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律師＝輔佐人＝辯護人＝訴訟代理人</a:t>
            </a:r>
          </a:p>
          <a:p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強制輔佐案件（少事法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31Ⅱ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最輕本刑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年以上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刑法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221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224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227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款。</a:t>
            </a:r>
          </a:p>
          <a:p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法院公設辯護人及法律扶助基金會之律師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FF3300"/>
                </a:solidFill>
                <a:ea typeface="標楷體" pitchFamily="65" charset="-120"/>
              </a:rPr>
              <a:t>重罪如何審理？（少年刑事）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3385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年滿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歲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少事法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所犯為最輕本刑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年以上重罪</a:t>
            </a:r>
          </a:p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以受刑事處分為適當   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少年法庭先議權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程序：警局→少年法庭調查→檢察官偵查→少年刑事法庭判刑→確定→明陽中學執行徒刑→假釋付保護管束→前科塗銷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虞犯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性格或環境有犯罪可能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經常與有犯罪習性的人交往者 </a:t>
            </a: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經常出入少年不當進入之場所者 </a:t>
            </a: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經常逃學逃家者 </a:t>
            </a: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參加不良組織者 </a:t>
            </a: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無正當理由攜帶刀械者 </a:t>
            </a: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吸食或施打煙毒或麻醉藥品以外之迷幻物品者 </a:t>
            </a: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有預備犯罪或犯罪未遂而為法所不罰之行為者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7772400" cy="1008062"/>
          </a:xfrm>
        </p:spPr>
        <p:txBody>
          <a:bodyPr/>
          <a:lstStyle/>
          <a:p>
            <a:r>
              <a:rPr lang="zh-TW" altLang="en-US" sz="4000">
                <a:solidFill>
                  <a:srgbClr val="FF3300"/>
                </a:solidFill>
                <a:ea typeface="標楷體" pitchFamily="65" charset="-120"/>
              </a:rPr>
              <a:t>這是什麼情形？</a:t>
            </a:r>
            <a:r>
              <a:rPr lang="zh-TW" altLang="en-US" sz="2400">
                <a:ea typeface="標楷體" pitchFamily="65" charset="-120"/>
              </a:rPr>
              <a:t>觀照</a:t>
            </a:r>
            <a:r>
              <a:rPr lang="en-US" altLang="zh-TW" sz="2400">
                <a:ea typeface="標楷體" pitchFamily="65" charset="-120"/>
              </a:rPr>
              <a:t>〝</a:t>
            </a:r>
            <a:r>
              <a:rPr lang="zh-TW" altLang="en-US" sz="2400">
                <a:solidFill>
                  <a:srgbClr val="FF3300"/>
                </a:solidFill>
                <a:ea typeface="標楷體" pitchFamily="65" charset="-120"/>
              </a:rPr>
              <a:t>憤怒</a:t>
            </a:r>
            <a:r>
              <a:rPr lang="en-US" altLang="zh-TW" sz="2400">
                <a:ea typeface="標楷體" pitchFamily="65" charset="-120"/>
              </a:rPr>
              <a:t>〞</a:t>
            </a:r>
            <a:r>
              <a:rPr lang="zh-TW" altLang="en-US" sz="2400">
                <a:ea typeface="標楷體" pitchFamily="65" charset="-120"/>
              </a:rPr>
              <a:t>的情緒</a:t>
            </a:r>
            <a:r>
              <a:rPr lang="zh-TW" altLang="en-US">
                <a:ea typeface="標楷體" pitchFamily="65" charset="-120"/>
              </a:rPr>
              <a:t/>
            </a:r>
            <a:br>
              <a:rPr lang="zh-TW" altLang="en-US">
                <a:ea typeface="標楷體" pitchFamily="65" charset="-120"/>
              </a:rPr>
            </a:br>
            <a:endParaRPr lang="zh-TW" altLang="en-US">
              <a:ea typeface="標楷體" pitchFamily="65" charset="-12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zh-TW" altLang="zh-TW"/>
          </a:p>
        </p:txBody>
      </p:sp>
      <p:pic>
        <p:nvPicPr>
          <p:cNvPr id="81924" name="Picture 4" descr="IMG_20130218_0938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11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少年事件審理結果</a:t>
            </a:r>
            <a:r>
              <a:rPr lang="zh-TW" altLang="en-US"/>
              <a:t> </a:t>
            </a:r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>
            <p:ph idx="1"/>
          </p:nvPr>
        </p:nvGraphicFramePr>
        <p:xfrm>
          <a:off x="539750" y="1412875"/>
          <a:ext cx="7993063" cy="4925696"/>
        </p:xfrm>
        <a:graphic>
          <a:graphicData uri="http://schemas.openxmlformats.org/drawingml/2006/table">
            <a:tbl>
              <a:tblPr/>
              <a:tblGrid>
                <a:gridCol w="2179638"/>
                <a:gridCol w="4722812"/>
                <a:gridCol w="1090613"/>
              </a:tblGrid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處遇結果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處遇內容及注意事項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少事法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不付審理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相當無罪，即行為不該當構成要件。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移送管轄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受理後經調查，發覺其他法院受理管轄較適當者。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不付審理交機構輔導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雖符合構成要件，但情狀輕微需社福體系介入。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不付審理交家長管教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雖符合構成要件，但情狀輕微需提醒家長注意管教責任。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不付審理予以告誡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雖符合構成要件，但情狀輕微單純提醒少年注意。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移送檢察官偵查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最輕本刑五年以上之重罪或認為以受刑事處分為適當者。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27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交付觀察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處遇尚未確定需觀察猶豫，期間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個月內。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不付保護處分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依據審理結果認為不應或不宜付保護處分。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41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Group 2"/>
          <p:cNvGraphicFramePr>
            <a:graphicFrameLocks noGrp="1"/>
          </p:cNvGraphicFramePr>
          <p:nvPr>
            <p:ph idx="1"/>
          </p:nvPr>
        </p:nvGraphicFramePr>
        <p:xfrm>
          <a:off x="323850" y="333375"/>
          <a:ext cx="8640763" cy="6126163"/>
        </p:xfrm>
        <a:graphic>
          <a:graphicData uri="http://schemas.openxmlformats.org/drawingml/2006/table">
            <a:tbl>
              <a:tblPr/>
              <a:tblGrid>
                <a:gridCol w="2276475"/>
                <a:gridCol w="4932363"/>
                <a:gridCol w="1431925"/>
              </a:tblGrid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訓誡並予假日生活輔導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需輔導監督，並利用假日施以團體輔導，次數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到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次。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保護管束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期間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年，至多執行到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21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歲（假釋或緩刑付保護管束不在此內），得免除、留置觀察或改付感化教育。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之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安置輔導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期間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月以上，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年以下，得延長一次（故最長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年），得免除、變更安置處所、留置觀察、改付感化教育。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之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感化教育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期間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年，得聲請免除或停止改付保護管束。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保護管束並付勞動服務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為保護管束之附隨處遇，時間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小時以上，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小時以下。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之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判處有期徒刑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依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27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條移送檢察官之少年刑事案件，經少年刑事法庭判決有期徒刑。送高雄明陽中學執行，得假釋並付保護管束。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81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82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緩刑付保護管束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自判決確定日起算緩刑期間。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親職教育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針對家長施以強制型親職教育，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小時以上，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小時以下。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教養費用之負擔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少年交付安置輔導或感化教育之費用，裁定命家長負擔。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60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zh-TW" altLang="zh-TW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審前調查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57663"/>
          </a:xfrm>
        </p:spPr>
        <p:txBody>
          <a:bodyPr/>
          <a:lstStyle/>
          <a:p>
            <a:r>
              <a:rPr lang="zh-TW" altLang="en-US" sz="3600">
                <a:ea typeface="標楷體" pitchFamily="65" charset="-120"/>
              </a:rPr>
              <a:t>少年調查官</a:t>
            </a:r>
          </a:p>
          <a:p>
            <a:r>
              <a:rPr lang="zh-TW" altLang="en-US" sz="3600">
                <a:ea typeface="標楷體" pitchFamily="65" charset="-120"/>
              </a:rPr>
              <a:t>審前：法官為調查程序之前，應提出調查報告</a:t>
            </a:r>
          </a:p>
          <a:p>
            <a:r>
              <a:rPr lang="zh-TW" altLang="en-US" sz="3600">
                <a:ea typeface="標楷體" pitchFamily="65" charset="-120"/>
              </a:rPr>
              <a:t>少年非行原因分析</a:t>
            </a:r>
          </a:p>
          <a:p>
            <a:r>
              <a:rPr lang="zh-TW" altLang="en-US" sz="3600">
                <a:ea typeface="標楷體" pitchFamily="65" charset="-120"/>
              </a:rPr>
              <a:t>建議處遇及輔導計畫</a:t>
            </a:r>
          </a:p>
          <a:p>
            <a:r>
              <a:rPr lang="zh-TW" altLang="en-US" sz="3600">
                <a:ea typeface="標楷體" pitchFamily="65" charset="-120"/>
              </a:rPr>
              <a:t>目標：阻卻再犯→健全自我成長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犯罪學及刑事政策之演進</a:t>
            </a:r>
            <a:r>
              <a:rPr lang="zh-TW" altLang="en-US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應報刑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（以傅科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(Léon Foucault)《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規訓與懲罰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監獄的誕生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公開議罪及處刑）</a:t>
            </a:r>
          </a:p>
          <a:p>
            <a:r>
              <a:rPr lang="zh-TW" altLang="en-US" sz="28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古典學派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（以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世紀哲學家主張功利主義邊沁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(Bentham,J.)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道德與立法之原理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主張快樂理論來說明）</a:t>
            </a:r>
          </a:p>
          <a:p>
            <a:r>
              <a:rPr lang="zh-TW" altLang="en-US" sz="28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實證主義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(positivism)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（從孔德（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(Isidore Marie Auguste François Xavier Comte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）談起）→化約論（宏觀到微觀）→舉標籤理論為例</a:t>
            </a:r>
          </a:p>
          <a:p>
            <a:r>
              <a:rPr lang="zh-TW" altLang="en-US" sz="28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科際整合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（微觀到宏觀）→舉抑制理論為例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50938"/>
          </a:xfrm>
        </p:spPr>
        <p:txBody>
          <a:bodyPr/>
          <a:lstStyle/>
          <a:p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少年為何來到少年法庭？</a:t>
            </a:r>
            <a:br>
              <a:rPr lang="zh-TW" altLang="en-US" sz="320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2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抑制理論（</a:t>
            </a:r>
            <a:r>
              <a:rPr lang="en-US" altLang="zh-TW" sz="32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Containment TheOry</a:t>
            </a:r>
            <a:r>
              <a:rPr lang="zh-TW" altLang="en-US" sz="4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4000"/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2665413"/>
          </a:xfrm>
        </p:spPr>
        <p:txBody>
          <a:bodyPr/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犯罪與否→環境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vs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個人特性 </a:t>
            </a: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環境因素：外在抑制力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vs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外在壓力</a:t>
            </a: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個人特性：抑制力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vs 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犯罪推力</a:t>
            </a:r>
          </a:p>
        </p:txBody>
      </p:sp>
      <p:pic>
        <p:nvPicPr>
          <p:cNvPr id="118788" name="Picture 4" descr="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716338"/>
            <a:ext cx="1439862" cy="223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ea typeface="標楷體" pitchFamily="65" charset="-120"/>
              </a:rPr>
              <a:t>個人特性</a:t>
            </a:r>
            <a:br>
              <a:rPr lang="zh-TW" altLang="en-US" sz="4000" b="1">
                <a:ea typeface="標楷體" pitchFamily="65" charset="-120"/>
              </a:rPr>
            </a:br>
            <a:r>
              <a:rPr lang="en-US" altLang="zh-TW" sz="3200" b="1">
                <a:latin typeface="標楷體"/>
                <a:ea typeface="標楷體" pitchFamily="65" charset="-120"/>
              </a:rPr>
              <a:t>—</a:t>
            </a:r>
            <a:r>
              <a:rPr lang="zh-TW" altLang="en-US" sz="3200" b="1">
                <a:solidFill>
                  <a:srgbClr val="FF3300"/>
                </a:solidFill>
                <a:ea typeface="標楷體" pitchFamily="65" charset="-120"/>
              </a:rPr>
              <a:t>正面與負面特質如何交互作用</a:t>
            </a:r>
            <a:r>
              <a:rPr lang="zh-TW" altLang="en-US" sz="4000"/>
              <a:t>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內在抑制力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：良好的自我概念、正向的超我、高度挫折容忍力、責任感、良好的目標導向、延宕滿足的能力、挫折容忍力和降低壓力的能力 。</a:t>
            </a:r>
          </a:p>
          <a:p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內在犯罪推力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：仇恨、反抗權威、內在衝突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無法自我覺察力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、永無止境的精力（衝動）、不平情緒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慣性負向思考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、無延宕滿足的能力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ea typeface="標楷體" pitchFamily="65" charset="-120"/>
              </a:rPr>
              <a:t>外部環境</a:t>
            </a:r>
            <a:br>
              <a:rPr lang="zh-TW" altLang="en-US" sz="4000" b="1">
                <a:ea typeface="標楷體" pitchFamily="65" charset="-120"/>
              </a:rPr>
            </a:br>
            <a:r>
              <a:rPr lang="zh-TW" altLang="en-US" sz="4000" b="1">
                <a:ea typeface="標楷體" pitchFamily="65" charset="-120"/>
              </a:rPr>
              <a:t> </a:t>
            </a:r>
            <a:r>
              <a:rPr lang="en-US" altLang="zh-TW" sz="3200" b="1">
                <a:latin typeface="標楷體"/>
                <a:ea typeface="標楷體" pitchFamily="65" charset="-120"/>
              </a:rPr>
              <a:t>—</a:t>
            </a:r>
            <a:r>
              <a:rPr lang="zh-TW" altLang="en-US" sz="3200" b="1">
                <a:solidFill>
                  <a:srgbClr val="FF3300"/>
                </a:solidFill>
                <a:ea typeface="標楷體" pitchFamily="65" charset="-120"/>
              </a:rPr>
              <a:t>正面與負面特質如何交互作用</a:t>
            </a:r>
            <a:r>
              <a:rPr lang="zh-TW" altLang="en-US" sz="4000"/>
              <a:t>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外在抑制力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：一致性的道德、價值觀、明確的社會角色規範責任、有效的監督、訓練、正常的精力活力發洩管道、提供認同歸屬感的機會、強化社會規範、目標及期待。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外在壓力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：缺損或喪失的家庭功能、無法適應現行的教育體制、犯罪同儕、不良的大眾傳播內容、貧窮、失業、不公平的環境或制度。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保護處分之分類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/>
              <a:t>‧</a:t>
            </a:r>
            <a:r>
              <a:rPr lang="zh-TW" altLang="en-US">
                <a:ea typeface="標楷體" pitchFamily="65" charset="-120"/>
              </a:rPr>
              <a:t>執行者：少年保護官</a:t>
            </a:r>
          </a:p>
          <a:p>
            <a:pPr>
              <a:buFontTx/>
              <a:buNone/>
            </a:pPr>
            <a:endParaRPr lang="zh-TW" altLang="en-US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>
                <a:latin typeface="標楷體"/>
                <a:ea typeface="標楷體" pitchFamily="65" charset="-120"/>
              </a:rPr>
              <a:t>‧</a:t>
            </a:r>
            <a:r>
              <a:rPr lang="zh-TW" altLang="en-US">
                <a:ea typeface="標楷體" pitchFamily="65" charset="-120"/>
              </a:rPr>
              <a:t>機構性處遇：感化教育、安置輔導</a:t>
            </a:r>
          </a:p>
          <a:p>
            <a:pPr>
              <a:buFontTx/>
              <a:buNone/>
            </a:pPr>
            <a:endParaRPr lang="zh-TW" altLang="en-US">
              <a:ea typeface="標楷體" pitchFamily="65" charset="-120"/>
            </a:endParaRPr>
          </a:p>
          <a:p>
            <a:r>
              <a:rPr lang="zh-TW" altLang="en-US">
                <a:ea typeface="標楷體" pitchFamily="65" charset="-120"/>
              </a:rPr>
              <a:t>非機構性處遇：保護管束、假日生活輔導、交付觀察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機構性處遇</a:t>
            </a:r>
            <a:r>
              <a:rPr lang="en-US" altLang="zh-TW">
                <a:latin typeface="標楷體"/>
                <a:ea typeface="標楷體" pitchFamily="65" charset="-120"/>
              </a:rPr>
              <a:t>—</a:t>
            </a:r>
            <a:r>
              <a:rPr lang="zh-TW" altLang="en-US">
                <a:ea typeface="標楷體" pitchFamily="65" charset="-120"/>
              </a:rPr>
              <a:t>感化教育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屬於封閉型機構處遇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執行機關：彰化少年輔育院、新竹誠正中學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期間：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年，得提早免除或停止執行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執行內容：學校課程及技藝課程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考核：累進處遇模式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備註：教養費用之負擔及停止感化教育應付保護管束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機構性處遇</a:t>
            </a:r>
            <a:r>
              <a:rPr lang="en-US" altLang="zh-TW">
                <a:latin typeface="標楷體"/>
                <a:ea typeface="標楷體" pitchFamily="65" charset="-120"/>
              </a:rPr>
              <a:t>—</a:t>
            </a:r>
            <a:r>
              <a:rPr lang="zh-TW" altLang="en-US">
                <a:ea typeface="標楷體" pitchFamily="65" charset="-120"/>
              </a:rPr>
              <a:t>安置輔導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屬半開放式機構性處遇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期間：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月以上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年以下，得延長一次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處遇轉換：變更安置處所、撤銷安置改付感化教育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中間處遇：留置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日之觀察及同行、協尋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安置費用之負擔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輔導人員觀照自己憤怒的</a:t>
            </a:r>
            <a:r>
              <a:rPr lang="zh-TW" altLang="en-US" dirty="0">
                <a:ea typeface="標楷體" pitchFamily="65" charset="-120"/>
              </a:rPr>
              <a:t>作用力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309649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3600" dirty="0">
                <a:latin typeface="標楷體"/>
                <a:ea typeface="標楷體" pitchFamily="65" charset="-120"/>
              </a:rPr>
              <a:t>‧</a:t>
            </a:r>
            <a:r>
              <a:rPr lang="zh-TW" altLang="en-US" sz="3600" dirty="0">
                <a:ea typeface="標楷體" pitchFamily="65" charset="-120"/>
              </a:rPr>
              <a:t>人何時會升起憤怒情緒？</a:t>
            </a:r>
          </a:p>
          <a:p>
            <a:r>
              <a:rPr lang="zh-TW" altLang="en-US" sz="3600" dirty="0">
                <a:ea typeface="標楷體" pitchFamily="65" charset="-120"/>
              </a:rPr>
              <a:t>印地安人如何獵熊</a:t>
            </a:r>
            <a:r>
              <a:rPr lang="en-US" altLang="zh-TW" sz="3600" dirty="0">
                <a:latin typeface="標楷體"/>
                <a:ea typeface="標楷體" pitchFamily="65" charset="-120"/>
              </a:rPr>
              <a:t>—</a:t>
            </a:r>
            <a:r>
              <a:rPr lang="zh-TW" altLang="en-US" sz="3600" dirty="0">
                <a:ea typeface="標楷體" pitchFamily="65" charset="-120"/>
              </a:rPr>
              <a:t>容易失控的情緒</a:t>
            </a:r>
          </a:p>
          <a:p>
            <a:r>
              <a:rPr lang="zh-TW" altLang="en-US" sz="3600" dirty="0">
                <a:ea typeface="標楷體" pitchFamily="65" charset="-120"/>
              </a:rPr>
              <a:t>練習控制憤怒</a:t>
            </a:r>
            <a:r>
              <a:rPr lang="en-US" altLang="zh-TW" sz="3600" dirty="0">
                <a:latin typeface="標楷體"/>
                <a:ea typeface="標楷體" pitchFamily="65" charset="-120"/>
              </a:rPr>
              <a:t>—</a:t>
            </a:r>
            <a:r>
              <a:rPr lang="zh-TW" altLang="en-US" sz="3600" dirty="0">
                <a:ea typeface="標楷體" pitchFamily="65" charset="-120"/>
              </a:rPr>
              <a:t>宛如圍棋之佈局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非機構性處遇</a:t>
            </a:r>
            <a:r>
              <a:rPr lang="en-US" altLang="zh-TW">
                <a:latin typeface="標楷體"/>
                <a:ea typeface="標楷體" pitchFamily="65" charset="-120"/>
              </a:rPr>
              <a:t>—</a:t>
            </a:r>
            <a:r>
              <a:rPr lang="zh-TW" altLang="en-US">
                <a:ea typeface="標楷體" pitchFamily="65" charset="-120"/>
              </a:rPr>
              <a:t>保護管束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/>
              <a:t>‧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社區式非機構處遇（需長期輔導監督）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期間：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年，執行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月以上得免除，撤銷改付感化教育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考核：應遵行事項（依據輔導計畫）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中間處遇：同行、協尋、勸導、留置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日之觀察（不得收容）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附加處分：得命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小時以上、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小時以下之勞動服務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保護管束之採尿措施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3671888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毒品案件之定期採尿案件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少年法院（庭）辦理少年尿液採驗應行注意事項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非毒品案件之不定期尿液採驗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少年法院（庭）辦理少年尿液採驗應行注意事項第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項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與警局合作之預防性採驗措施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非機構性處遇</a:t>
            </a:r>
            <a:r>
              <a:rPr lang="en-US" altLang="zh-TW">
                <a:latin typeface="標楷體"/>
                <a:ea typeface="標楷體" pitchFamily="65" charset="-120"/>
              </a:rPr>
              <a:t>—</a:t>
            </a:r>
            <a:r>
              <a:rPr lang="zh-TW" altLang="en-US">
                <a:ea typeface="標楷體" pitchFamily="65" charset="-120"/>
              </a:rPr>
              <a:t>假日生活輔導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/>
              <a:t>‧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社區式非機構處遇（短期輔導監督）</a:t>
            </a:r>
          </a:p>
          <a:p>
            <a:pPr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執行方式：利用假日（每月第二週週六上午）授課或小團體諮商</a:t>
            </a:r>
          </a:p>
          <a:p>
            <a:pPr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執行次數：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次</a:t>
            </a:r>
          </a:p>
          <a:p>
            <a:pPr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中間處遇：同行、協尋、勸導、留置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日之觀察（不得收容）</a:t>
            </a:r>
          </a:p>
          <a:p>
            <a:pPr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備註：不得撤銷改付感化教育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非機構性處遇</a:t>
            </a:r>
            <a:r>
              <a:rPr lang="en-US" altLang="zh-TW">
                <a:latin typeface="標楷體"/>
                <a:ea typeface="標楷體" pitchFamily="65" charset="-120"/>
              </a:rPr>
              <a:t>—</a:t>
            </a:r>
            <a:r>
              <a:rPr lang="zh-TW" altLang="en-US">
                <a:ea typeface="標楷體" pitchFamily="65" charset="-120"/>
              </a:rPr>
              <a:t>交付觀察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性質：未結案前之試驗處遇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期間：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個月內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執行方式：比照保護管束之執行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適用時機：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猶豫不付保護處分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猶豫交付感化教育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進行安置輔導之評估及嘗試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與草屯療養院之醫療戒治計畫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教育單位之通報義務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依兒權法第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53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項第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款之規定，兒少如有施用毒品等行為時，依該條規定，應於知悉兒少有該行為後立即向直轄市縣主管機關通報，至遲不得超過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小時，如未通報，依同法第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條之規定，處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6000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元以上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30000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元以下罰鍰。</a:t>
            </a: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通報義務人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醫事人員、社會工作人員、教育人員、保育人員、警察、司法人員、村（ 里）幹事及其他執行兒童及少年福利業務人員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莫內</a:t>
            </a:r>
            <a:r>
              <a:rPr lang="en-US" altLang="zh-TW" sz="4000" b="1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月光下的睡蓮</a:t>
            </a:r>
            <a:br>
              <a:rPr lang="zh-TW" altLang="en-US" sz="4000" b="1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4000" b="1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在失望與希望之間</a:t>
            </a:r>
            <a:r>
              <a:rPr lang="en-US" altLang="zh-TW" sz="4000" b="1"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pic>
        <p:nvPicPr>
          <p:cNvPr id="40968" name="Picture 8" descr="1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557338"/>
            <a:ext cx="7343775" cy="48244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感謝聆聽 敬祝幸福</a:t>
            </a:r>
            <a:br>
              <a:rPr lang="zh-TW" altLang="en-US" sz="48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8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聯絡電話：</a:t>
            </a:r>
            <a:r>
              <a:rPr lang="en-US" altLang="zh-TW"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055342433</a:t>
            </a:r>
            <a:r>
              <a:rPr lang="zh-TW" altLang="en-US"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轉</a:t>
            </a:r>
            <a:r>
              <a:rPr lang="en-US" altLang="zh-TW"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6201</a:t>
            </a:r>
          </a:p>
        </p:txBody>
      </p:sp>
      <p:pic>
        <p:nvPicPr>
          <p:cNvPr id="128003" name="Picture 3" descr="DSC01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1916113"/>
            <a:ext cx="3271838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保持可能的懷疑－身心症狀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771650"/>
            <a:ext cx="7772400" cy="3889598"/>
          </a:xfrm>
        </p:spPr>
        <p:txBody>
          <a:bodyPr/>
          <a:lstStyle/>
          <a:p>
            <a:pPr lvl="1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過動症狀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亞斯伯格症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妥瑞氏症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反社會性人格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邊緣性人格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戲劇性人格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躁鬱、憂鬱、廣泛焦慮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反社會人格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>
                <a:latin typeface="標楷體" pitchFamily="65" charset="-120"/>
                <a:ea typeface="標楷體" pitchFamily="65" charset="-120"/>
                <a:hlinkClick r:id="rId2" tooltip="en:Sociopathy"/>
              </a:rPr>
              <a:t>Sociopathy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/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32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良心發展不足：無道德感，缺乏良心譴責（無罪惡感）甚至會輕視被害人。</a:t>
            </a:r>
          </a:p>
          <a:p>
            <a:pPr>
              <a:lnSpc>
                <a:spcPct val="90000"/>
              </a:lnSpc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不負責任和衝動：傾向於在短時間內尋求立即的滿足，他們較缺乏耐心。</a:t>
            </a:r>
          </a:p>
          <a:p>
            <a:pPr>
              <a:lnSpc>
                <a:spcPct val="90000"/>
              </a:lnSpc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善於利用他人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 ：</a:t>
            </a:r>
            <a:r>
              <a:rPr lang="zh-TW" altLang="en-US" sz="28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對別人的需要和弱點有敏銳的觀察力，也擅長辯解與說服別人。</a:t>
            </a:r>
          </a:p>
          <a:p>
            <a:pPr>
              <a:lnSpc>
                <a:spcPct val="90000"/>
              </a:lnSpc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無法建立良好的人際關係：短期容易與人建立友誼，但因過度自我中心與不負責任致難以維持，另外，欠缺同情心、感激和悔意缺乏適當的情感反應，即情感上麻木不仁。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FF3300"/>
                </a:solidFill>
                <a:ea typeface="標楷體" pitchFamily="65" charset="-120"/>
              </a:rPr>
              <a:t>青少年工作最</a:t>
            </a:r>
            <a:r>
              <a:rPr lang="zh-TW" altLang="en-US" sz="4000" dirty="0">
                <a:solidFill>
                  <a:srgbClr val="FF3300"/>
                </a:solidFill>
                <a:ea typeface="標楷體" pitchFamily="65" charset="-120"/>
              </a:rPr>
              <a:t>最最</a:t>
            </a:r>
            <a:r>
              <a:rPr lang="en-US" altLang="zh-TW" sz="4000" dirty="0">
                <a:solidFill>
                  <a:srgbClr val="FF3300"/>
                </a:solidFill>
                <a:latin typeface="標楷體"/>
                <a:ea typeface="標楷體" pitchFamily="65" charset="-120"/>
              </a:rPr>
              <a:t>……</a:t>
            </a:r>
            <a:r>
              <a:rPr lang="zh-TW" altLang="en-US" sz="4000" dirty="0">
                <a:solidFill>
                  <a:srgbClr val="FF3300"/>
                </a:solidFill>
                <a:ea typeface="標楷體" pitchFamily="65" charset="-120"/>
              </a:rPr>
              <a:t>重要ㄉ事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772400" cy="37449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〝</a:t>
            </a:r>
            <a:r>
              <a:rPr lang="zh-TW" altLang="en-US" sz="2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盡可能</a:t>
            </a:r>
            <a:r>
              <a:rPr lang="en-US" altLang="zh-TW" sz="2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〞</a:t>
            </a:r>
            <a:r>
              <a:rPr lang="zh-TW" altLang="en-US" sz="2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與少年ㄉ父母（或家長）合作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pPr>
              <a:buFontTx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充分了解家長的背景與想法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說明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立場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尋求共識及角色分工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記得留下書面資料或證據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違反預期之轉化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尋求其他資源之介入，如法院</a:t>
            </a:r>
            <a:r>
              <a:rPr lang="zh-TW" altLang="en-US" dirty="0" smtClean="0"/>
              <a:t>      </a:t>
            </a:r>
            <a:endParaRPr lang="zh-TW" altLang="en-US" dirty="0"/>
          </a:p>
          <a:p>
            <a:pPr>
              <a:buFontTx/>
              <a:buNone/>
            </a:pPr>
            <a:r>
              <a:rPr lang="zh-TW" altLang="en-US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zh-TW" altLang="en-US" sz="4000">
                <a:solidFill>
                  <a:srgbClr val="FF3300"/>
                </a:solidFill>
                <a:ea typeface="標楷體" pitchFamily="65" charset="-120"/>
              </a:rPr>
              <a:t>雲院少家分區制度</a:t>
            </a:r>
          </a:p>
        </p:txBody>
      </p:sp>
      <p:graphicFrame>
        <p:nvGraphicFramePr>
          <p:cNvPr id="11776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484313"/>
          <a:ext cx="8229600" cy="4641851"/>
        </p:xfrm>
        <a:graphic>
          <a:graphicData uri="http://schemas.openxmlformats.org/drawingml/2006/table">
            <a:tbl>
              <a:tblPr/>
              <a:tblGrid>
                <a:gridCol w="1404938"/>
                <a:gridCol w="1806575"/>
                <a:gridCol w="1606550"/>
                <a:gridCol w="1604962"/>
                <a:gridCol w="1806575"/>
              </a:tblGrid>
              <a:tr h="1382713"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謝嘉仁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（乙）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張玉琪</a:t>
                      </a:r>
                    </a:p>
                    <a:p>
                      <a:pPr marL="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（丙）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蔡振州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（丁）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賴正珮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（戊）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謝雅君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（己）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虎尾鎮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雲林國中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麥寮鄉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崙背鄉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二崙鄉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西螺鎮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石榴國中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正心中學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維多利亞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北港鎮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水林鄉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口湖鄉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大埤鄉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東明國中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林內鄉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莿桐鄉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四湖鄉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台西鄉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東勢鄉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斗六國中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古坑鄉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土庫鎮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元長鄉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褒忠鄉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斗南國中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少年觀護處</a:t>
            </a:r>
            <a:r>
              <a:rPr lang="zh-TW" altLang="en-US" dirty="0">
                <a:ea typeface="標楷體" pitchFamily="65" charset="-120"/>
              </a:rPr>
              <a:t>遇之特性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3455987"/>
          </a:xfrm>
        </p:spPr>
        <p:txBody>
          <a:bodyPr/>
          <a:lstStyle/>
          <a:p>
            <a:r>
              <a:rPr lang="zh-TW" altLang="en-US" dirty="0">
                <a:solidFill>
                  <a:srgbClr val="FF3300"/>
                </a:solidFill>
                <a:ea typeface="標楷體" pitchFamily="65" charset="-120"/>
              </a:rPr>
              <a:t>處遇重視個別差異，排除「罪刑相當」</a:t>
            </a:r>
          </a:p>
          <a:p>
            <a:pPr>
              <a:buFontTx/>
              <a:buNone/>
            </a:pPr>
            <a:r>
              <a:rPr lang="zh-TW" altLang="en-US" dirty="0">
                <a:solidFill>
                  <a:srgbClr val="FF3300"/>
                </a:solidFill>
                <a:ea typeface="標楷體" pitchFamily="65" charset="-120"/>
              </a:rPr>
              <a:t>    </a:t>
            </a:r>
            <a:r>
              <a:rPr lang="en-US" altLang="zh-TW" dirty="0">
                <a:solidFill>
                  <a:srgbClr val="FF3300"/>
                </a:solidFill>
                <a:latin typeface="標楷體"/>
                <a:ea typeface="標楷體" pitchFamily="65" charset="-120"/>
              </a:rPr>
              <a:t>—</a:t>
            </a:r>
            <a:r>
              <a:rPr lang="zh-TW" altLang="en-US" sz="2800" dirty="0">
                <a:ea typeface="標楷體" pitchFamily="65" charset="-120"/>
              </a:rPr>
              <a:t>比較傷害罪與公然侮辱罪</a:t>
            </a:r>
          </a:p>
          <a:p>
            <a:r>
              <a:rPr lang="zh-TW" altLang="en-US" dirty="0">
                <a:solidFill>
                  <a:srgbClr val="FF3300"/>
                </a:solidFill>
                <a:ea typeface="標楷體" pitchFamily="65" charset="-120"/>
              </a:rPr>
              <a:t>重視資源之介入及科際整合</a:t>
            </a:r>
          </a:p>
          <a:p>
            <a:pPr>
              <a:buFontTx/>
              <a:buNone/>
            </a:pPr>
            <a:r>
              <a:rPr lang="zh-TW" altLang="en-US" dirty="0">
                <a:solidFill>
                  <a:srgbClr val="FF3300"/>
                </a:solidFill>
                <a:ea typeface="標楷體" pitchFamily="65" charset="-120"/>
              </a:rPr>
              <a:t>    </a:t>
            </a:r>
            <a:r>
              <a:rPr lang="en-US" altLang="zh-TW" dirty="0">
                <a:solidFill>
                  <a:srgbClr val="FF3300"/>
                </a:solidFill>
                <a:latin typeface="標楷體"/>
                <a:ea typeface="標楷體" pitchFamily="65" charset="-120"/>
              </a:rPr>
              <a:t>—</a:t>
            </a:r>
            <a:r>
              <a:rPr lang="zh-TW" altLang="en-US" sz="2800" dirty="0">
                <a:ea typeface="標楷體" pitchFamily="65" charset="-120"/>
              </a:rPr>
              <a:t>專業間之分工與合作</a:t>
            </a:r>
          </a:p>
          <a:p>
            <a:r>
              <a:rPr lang="zh-TW" altLang="en-US" dirty="0">
                <a:solidFill>
                  <a:srgbClr val="FF3300"/>
                </a:solidFill>
                <a:ea typeface="標楷體" pitchFamily="65" charset="-120"/>
              </a:rPr>
              <a:t>處遇非固定一貫，得視少年性行變化隨時調整</a:t>
            </a:r>
            <a:r>
              <a:rPr lang="en-US" altLang="zh-TW" dirty="0">
                <a:solidFill>
                  <a:srgbClr val="FF3300"/>
                </a:solidFill>
                <a:latin typeface="標楷體"/>
                <a:ea typeface="標楷體" pitchFamily="65" charset="-120"/>
              </a:rPr>
              <a:t>—</a:t>
            </a:r>
            <a:r>
              <a:rPr lang="zh-TW" altLang="en-US" sz="2800" dirty="0">
                <a:ea typeface="標楷體" pitchFamily="65" charset="-120"/>
              </a:rPr>
              <a:t>保護管束可撤銷改成感化教育</a:t>
            </a:r>
          </a:p>
          <a:p>
            <a:endParaRPr lang="zh-TW" altLang="en-US" dirty="0">
              <a:solidFill>
                <a:srgbClr val="FF33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dirty="0">
              <a:solidFill>
                <a:srgbClr val="FF33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3300"/>
                </a:solidFill>
                <a:ea typeface="標楷體" pitchFamily="65" charset="-120"/>
              </a:rPr>
              <a:t>少年毒品犯罪面面觀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>
                <a:ea typeface="標楷體" pitchFamily="65" charset="-120"/>
              </a:rPr>
              <a:t>少年染上</a:t>
            </a:r>
            <a:r>
              <a:rPr lang="zh-TW" altLang="en-US">
                <a:solidFill>
                  <a:srgbClr val="FF3300"/>
                </a:solidFill>
                <a:ea typeface="標楷體" pitchFamily="65" charset="-120"/>
              </a:rPr>
              <a:t>愛滋</a:t>
            </a:r>
            <a:r>
              <a:rPr lang="zh-TW" altLang="en-US">
                <a:ea typeface="標楷體" pitchFamily="65" charset="-120"/>
              </a:rPr>
              <a:t>時</a:t>
            </a:r>
            <a:r>
              <a:rPr lang="en-US" altLang="zh-TW">
                <a:latin typeface="標楷體"/>
                <a:ea typeface="標楷體" pitchFamily="65" charset="-120"/>
              </a:rPr>
              <a:t>……</a:t>
            </a:r>
            <a:endParaRPr lang="en-US" altLang="zh-TW"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>
                <a:ea typeface="標楷體" pitchFamily="65" charset="-120"/>
              </a:rPr>
              <a:t>質疑尿液檢驗報告之可</a:t>
            </a:r>
            <a:r>
              <a:rPr lang="zh-TW" altLang="en-US">
                <a:solidFill>
                  <a:srgbClr val="FF3300"/>
                </a:solidFill>
                <a:ea typeface="標楷體" pitchFamily="65" charset="-120"/>
              </a:rPr>
              <a:t>信</a:t>
            </a:r>
            <a:r>
              <a:rPr lang="zh-TW" altLang="en-US">
                <a:ea typeface="標楷體" pitchFamily="65" charset="-120"/>
              </a:rPr>
              <a:t>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>
                <a:ea typeface="標楷體" pitchFamily="65" charset="-120"/>
              </a:rPr>
              <a:t>  ◎我有服用</a:t>
            </a:r>
            <a:r>
              <a:rPr lang="zh-TW" altLang="en-US">
                <a:solidFill>
                  <a:srgbClr val="FF3300"/>
                </a:solidFill>
                <a:ea typeface="標楷體" pitchFamily="65" charset="-120"/>
              </a:rPr>
              <a:t>感冒藥</a:t>
            </a:r>
            <a:r>
              <a:rPr lang="en-US" altLang="zh-TW">
                <a:latin typeface="標楷體"/>
                <a:ea typeface="標楷體" pitchFamily="65" charset="-120"/>
              </a:rPr>
              <a:t>……</a:t>
            </a:r>
            <a:endParaRPr lang="en-US" altLang="zh-TW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>
                <a:ea typeface="標楷體" pitchFamily="65" charset="-120"/>
              </a:rPr>
              <a:t>  ◎</a:t>
            </a:r>
            <a:r>
              <a:rPr lang="zh-TW" altLang="en-US">
                <a:ea typeface="標楷體" pitchFamily="65" charset="-120"/>
              </a:rPr>
              <a:t>只是喝了一杯</a:t>
            </a:r>
            <a:r>
              <a:rPr lang="zh-TW" altLang="en-US">
                <a:solidFill>
                  <a:srgbClr val="FF3300"/>
                </a:solidFill>
                <a:ea typeface="標楷體" pitchFamily="65" charset="-120"/>
              </a:rPr>
              <a:t>即溶咖啡（或煙） </a:t>
            </a:r>
            <a:r>
              <a:rPr lang="zh-TW" altLang="en-US">
                <a:ea typeface="標楷體" pitchFamily="65" charset="-120"/>
              </a:rPr>
              <a:t>而已</a:t>
            </a:r>
            <a:r>
              <a:rPr lang="en-US" altLang="zh-TW">
                <a:latin typeface="標楷體"/>
                <a:ea typeface="標楷體" pitchFamily="65" charset="-120"/>
              </a:rPr>
              <a:t>……</a:t>
            </a:r>
            <a:endParaRPr lang="en-US" altLang="zh-TW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>
                <a:ea typeface="標楷體" pitchFamily="65" charset="-120"/>
              </a:rPr>
              <a:t>  ◎</a:t>
            </a:r>
            <a:r>
              <a:rPr lang="zh-TW" altLang="en-US">
                <a:ea typeface="標楷體" pitchFamily="65" charset="-120"/>
              </a:rPr>
              <a:t>我是不小心吸到</a:t>
            </a:r>
            <a:r>
              <a:rPr lang="zh-TW" altLang="en-US">
                <a:solidFill>
                  <a:srgbClr val="FF3300"/>
                </a:solidFill>
                <a:ea typeface="標楷體" pitchFamily="65" charset="-120"/>
              </a:rPr>
              <a:t>二手ㄉ</a:t>
            </a:r>
            <a:r>
              <a:rPr lang="en-US" altLang="zh-TW">
                <a:solidFill>
                  <a:srgbClr val="FF3300"/>
                </a:solidFill>
                <a:latin typeface="標楷體"/>
                <a:ea typeface="標楷體" pitchFamily="65" charset="-120"/>
              </a:rPr>
              <a:t>……</a:t>
            </a:r>
            <a:endParaRPr lang="en-US" altLang="zh-TW">
              <a:solidFill>
                <a:srgbClr val="FF3300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>
                <a:ea typeface="標楷體" pitchFamily="65" charset="-120"/>
              </a:rPr>
              <a:t>質疑少年與成年的</a:t>
            </a:r>
            <a:r>
              <a:rPr lang="zh-TW" altLang="en-US">
                <a:solidFill>
                  <a:srgbClr val="FF3300"/>
                </a:solidFill>
                <a:ea typeface="標楷體" pitchFamily="65" charset="-120"/>
              </a:rPr>
              <a:t>差別待遇</a:t>
            </a:r>
          </a:p>
          <a:p>
            <a:pPr>
              <a:lnSpc>
                <a:spcPct val="90000"/>
              </a:lnSpc>
            </a:pPr>
            <a:r>
              <a:rPr lang="zh-TW" altLang="en-US">
                <a:solidFill>
                  <a:srgbClr val="FF3300"/>
                </a:solidFill>
                <a:ea typeface="標楷體" pitchFamily="65" charset="-120"/>
              </a:rPr>
              <a:t>Ｋ他命又不會成癮</a:t>
            </a:r>
            <a:r>
              <a:rPr lang="en-US" altLang="zh-TW">
                <a:solidFill>
                  <a:srgbClr val="FF3300"/>
                </a:solidFill>
                <a:latin typeface="標楷體"/>
                <a:ea typeface="標楷體" pitchFamily="65" charset="-120"/>
              </a:rPr>
              <a:t>……</a:t>
            </a:r>
            <a:endParaRPr lang="en-US" altLang="zh-TW">
              <a:solidFill>
                <a:srgbClr val="FF33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果實設計簡報範本">
  <a:themeElements>
    <a:clrScheme name="果實設計簡報範本 16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果實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果實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4">
        <a:dk1>
          <a:srgbClr val="000000"/>
        </a:dk1>
        <a:lt1>
          <a:srgbClr val="FFFFFF"/>
        </a:lt1>
        <a:dk2>
          <a:srgbClr val="CC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5">
        <a:dk1>
          <a:srgbClr val="000000"/>
        </a:dk1>
        <a:lt1>
          <a:srgbClr val="FFFFFF"/>
        </a:lt1>
        <a:dk2>
          <a:srgbClr val="00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6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果實設計簡報範本</Template>
  <TotalTime>744</TotalTime>
  <Words>2288</Words>
  <Application>Microsoft Office PowerPoint</Application>
  <PresentationFormat>如螢幕大小 (4:3)</PresentationFormat>
  <Paragraphs>266</Paragraphs>
  <Slides>36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2" baseType="lpstr">
      <vt:lpstr>新細明體</vt:lpstr>
      <vt:lpstr>標楷體</vt:lpstr>
      <vt:lpstr>Arial</vt:lpstr>
      <vt:lpstr>Times New Roman</vt:lpstr>
      <vt:lpstr>Wingdings</vt:lpstr>
      <vt:lpstr>果實設計簡報範本</vt:lpstr>
      <vt:lpstr> 少年事件處理與觀護處遇 —以少年毒品犯罪為例   主任觀護人 謝嘉仁  </vt:lpstr>
      <vt:lpstr>這是什麼情形？觀照〝憤怒〞的情緒 </vt:lpstr>
      <vt:lpstr>輔導人員觀照自己憤怒的作用力</vt:lpstr>
      <vt:lpstr>保持可能的懷疑－身心症狀</vt:lpstr>
      <vt:lpstr>反社會人格（Sociopathy） </vt:lpstr>
      <vt:lpstr>青少年工作最最最……重要ㄉ事</vt:lpstr>
      <vt:lpstr>雲院少家分區制度</vt:lpstr>
      <vt:lpstr>少年觀護處遇之特性</vt:lpstr>
      <vt:lpstr>少年毒品犯罪面面觀</vt:lpstr>
      <vt:lpstr>吸食毒品行為現象</vt:lpstr>
      <vt:lpstr>毒品真的可以讓你快樂？</vt:lpstr>
      <vt:lpstr>少年事件之繫屬 </vt:lpstr>
      <vt:lpstr>少年(兒童)犯罪事件處理流程</vt:lpstr>
      <vt:lpstr>少年保護法庭 </vt:lpstr>
      <vt:lpstr>少年事件之特徵 </vt:lpstr>
      <vt:lpstr>未成年犯罪會被關嗎？</vt:lpstr>
      <vt:lpstr>需聘請律師嗎？</vt:lpstr>
      <vt:lpstr>重罪如何審理？（少年刑事）</vt:lpstr>
      <vt:lpstr>虞犯 —性格或環境有犯罪可能</vt:lpstr>
      <vt:lpstr>少年事件審理結果 </vt:lpstr>
      <vt:lpstr>PowerPoint 簡報</vt:lpstr>
      <vt:lpstr>審前調查</vt:lpstr>
      <vt:lpstr>犯罪學及刑事政策之演進 </vt:lpstr>
      <vt:lpstr>少年為何來到少年法庭？ —抑制理論（Containment TheOry） </vt:lpstr>
      <vt:lpstr>個人特性 —正面與負面特質如何交互作用 </vt:lpstr>
      <vt:lpstr>外部環境  —正面與負面特質如何交互作用 </vt:lpstr>
      <vt:lpstr>保護處分之分類</vt:lpstr>
      <vt:lpstr>機構性處遇—感化教育</vt:lpstr>
      <vt:lpstr>機構性處遇—安置輔導</vt:lpstr>
      <vt:lpstr>非機構性處遇—保護管束</vt:lpstr>
      <vt:lpstr>保護管束之採尿措施</vt:lpstr>
      <vt:lpstr>非機構性處遇—假日生活輔導</vt:lpstr>
      <vt:lpstr>非機構性處遇—交付觀察</vt:lpstr>
      <vt:lpstr>教育單位之通報義務</vt:lpstr>
      <vt:lpstr>莫內:月光下的睡蓮      -在失望與希望之間…</vt:lpstr>
      <vt:lpstr>感謝聆聽 敬祝幸福 —聯絡電話：055342433轉6201</vt:lpstr>
    </vt:vector>
  </TitlesOfParts>
  <Manager/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subject/>
  <dc:creator>cj</dc:creator>
  <cp:keywords/>
  <dc:description/>
  <cp:lastModifiedBy>acer</cp:lastModifiedBy>
  <cp:revision>25</cp:revision>
  <dcterms:created xsi:type="dcterms:W3CDTF">2011-03-26T09:29:29Z</dcterms:created>
  <dcterms:modified xsi:type="dcterms:W3CDTF">2017-02-28T01:01:15Z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TC011271051028</vt:lpwstr>
  </property>
</Properties>
</file>