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66" r:id="rId3"/>
    <p:sldId id="332" r:id="rId4"/>
    <p:sldId id="333" r:id="rId5"/>
    <p:sldId id="334" r:id="rId6"/>
    <p:sldId id="335" r:id="rId7"/>
    <p:sldId id="316" r:id="rId8"/>
    <p:sldId id="325" r:id="rId9"/>
    <p:sldId id="283" r:id="rId10"/>
    <p:sldId id="289" r:id="rId11"/>
    <p:sldId id="267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269" r:id="rId21"/>
    <p:sldId id="331" r:id="rId22"/>
    <p:sldId id="301" r:id="rId23"/>
    <p:sldId id="302" r:id="rId24"/>
    <p:sldId id="303" r:id="rId25"/>
    <p:sldId id="304" r:id="rId26"/>
    <p:sldId id="317" r:id="rId27"/>
    <p:sldId id="299" r:id="rId28"/>
    <p:sldId id="300" r:id="rId29"/>
    <p:sldId id="272" r:id="rId30"/>
    <p:sldId id="273" r:id="rId31"/>
    <p:sldId id="274" r:id="rId32"/>
    <p:sldId id="275" r:id="rId33"/>
    <p:sldId id="276" r:id="rId34"/>
    <p:sldId id="321" r:id="rId35"/>
    <p:sldId id="314" r:id="rId36"/>
    <p:sldId id="315" r:id="rId37"/>
    <p:sldId id="328" r:id="rId38"/>
    <p:sldId id="337" r:id="rId39"/>
    <p:sldId id="323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0" r:id="rId49"/>
    <p:sldId id="327" r:id="rId50"/>
    <p:sldId id="287" r:id="rId51"/>
    <p:sldId id="288" r:id="rId52"/>
    <p:sldId id="319" r:id="rId53"/>
    <p:sldId id="320" r:id="rId54"/>
    <p:sldId id="326" r:id="rId55"/>
    <p:sldId id="336" r:id="rId56"/>
    <p:sldId id="330" r:id="rId57"/>
    <p:sldId id="338" r:id="rId5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B720E-D267-4B63-8CD2-DCEE853C8E74}" type="doc">
      <dgm:prSet loTypeId="urn:microsoft.com/office/officeart/2005/8/layout/venn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914E69D-D1B1-4AE4-A26C-EB2857D90786}">
      <dgm:prSet phldrT="[文字]" custT="1"/>
      <dgm:spPr/>
      <dgm:t>
        <a:bodyPr/>
        <a:lstStyle/>
        <a:p>
          <a:r>
            <a:rPr lang="zh-TW" altLang="en-US" sz="3600" dirty="0" smtClean="0"/>
            <a:t>藥物</a:t>
          </a:r>
          <a:endParaRPr lang="zh-TW" altLang="en-US" sz="3600" dirty="0"/>
        </a:p>
      </dgm:t>
    </dgm:pt>
    <dgm:pt modelId="{4245B0F3-075E-4AB1-9B29-03CDF6334BFE}" type="parTrans" cxnId="{EBE48FA5-D06D-4E9D-9C7F-11C40565BA0F}">
      <dgm:prSet/>
      <dgm:spPr/>
      <dgm:t>
        <a:bodyPr/>
        <a:lstStyle/>
        <a:p>
          <a:endParaRPr lang="zh-TW" altLang="en-US" sz="3600"/>
        </a:p>
      </dgm:t>
    </dgm:pt>
    <dgm:pt modelId="{C6F08192-78C9-4A2C-8886-2C6CDF47CF18}" type="sibTrans" cxnId="{EBE48FA5-D06D-4E9D-9C7F-11C40565BA0F}">
      <dgm:prSet/>
      <dgm:spPr/>
      <dgm:t>
        <a:bodyPr/>
        <a:lstStyle/>
        <a:p>
          <a:endParaRPr lang="zh-TW" altLang="en-US" sz="3600"/>
        </a:p>
      </dgm:t>
    </dgm:pt>
    <dgm:pt modelId="{994CEFB8-5112-4571-97ED-EE01E135F718}">
      <dgm:prSet phldrT="[文字]" custT="1"/>
      <dgm:spPr/>
      <dgm:t>
        <a:bodyPr/>
        <a:lstStyle/>
        <a:p>
          <a:r>
            <a:rPr lang="zh-TW" altLang="en-US" sz="3600" dirty="0" smtClean="0"/>
            <a:t>管制藥物</a:t>
          </a:r>
          <a:endParaRPr lang="zh-TW" altLang="en-US" sz="3600" dirty="0"/>
        </a:p>
      </dgm:t>
    </dgm:pt>
    <dgm:pt modelId="{9D9A0440-5C5E-4C42-A64E-CBB0FC152873}" type="parTrans" cxnId="{5BB13F02-25D0-4EDB-8F53-0BAC75824642}">
      <dgm:prSet/>
      <dgm:spPr/>
      <dgm:t>
        <a:bodyPr/>
        <a:lstStyle/>
        <a:p>
          <a:endParaRPr lang="zh-TW" altLang="en-US" sz="3600"/>
        </a:p>
      </dgm:t>
    </dgm:pt>
    <dgm:pt modelId="{46E479BD-FB3B-4C02-9286-E5F54613CC1C}" type="sibTrans" cxnId="{5BB13F02-25D0-4EDB-8F53-0BAC75824642}">
      <dgm:prSet/>
      <dgm:spPr/>
      <dgm:t>
        <a:bodyPr/>
        <a:lstStyle/>
        <a:p>
          <a:endParaRPr lang="zh-TW" altLang="en-US" sz="3600"/>
        </a:p>
      </dgm:t>
    </dgm:pt>
    <dgm:pt modelId="{EE78DA3C-E59F-4A62-82B4-4F834C7EBE6F}">
      <dgm:prSet phldrT="[文字]" custT="1"/>
      <dgm:spPr/>
      <dgm:t>
        <a:bodyPr/>
        <a:lstStyle/>
        <a:p>
          <a:r>
            <a:rPr lang="zh-TW" altLang="en-US" sz="3600" dirty="0" smtClean="0"/>
            <a:t>毒品</a:t>
          </a:r>
          <a:endParaRPr lang="zh-TW" altLang="en-US" sz="3600" dirty="0"/>
        </a:p>
      </dgm:t>
    </dgm:pt>
    <dgm:pt modelId="{D0B1F0B8-C5C7-4271-8B13-85A79ADB5F04}" type="parTrans" cxnId="{022BAB46-7BF0-4391-A4BE-BE67A8A64526}">
      <dgm:prSet/>
      <dgm:spPr/>
      <dgm:t>
        <a:bodyPr/>
        <a:lstStyle/>
        <a:p>
          <a:endParaRPr lang="zh-TW" altLang="en-US" sz="3600"/>
        </a:p>
      </dgm:t>
    </dgm:pt>
    <dgm:pt modelId="{DC6A4F44-D3F9-4971-ADEC-74B5E399DBB9}" type="sibTrans" cxnId="{022BAB46-7BF0-4391-A4BE-BE67A8A64526}">
      <dgm:prSet/>
      <dgm:spPr/>
      <dgm:t>
        <a:bodyPr/>
        <a:lstStyle/>
        <a:p>
          <a:endParaRPr lang="zh-TW" altLang="en-US" sz="3600"/>
        </a:p>
      </dgm:t>
    </dgm:pt>
    <dgm:pt modelId="{AAD618E1-8027-4BBE-97EF-A0A801D97D18}" type="pres">
      <dgm:prSet presAssocID="{A0BB720E-D267-4B63-8CD2-DCEE853C8E7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1401EF3-9B8B-4D9F-8E33-A76C3E2845A3}" type="pres">
      <dgm:prSet presAssocID="{A0BB720E-D267-4B63-8CD2-DCEE853C8E74}" presName="comp1" presStyleCnt="0"/>
      <dgm:spPr/>
    </dgm:pt>
    <dgm:pt modelId="{B6F77DDA-17A5-4D98-A476-FB53003DF2BA}" type="pres">
      <dgm:prSet presAssocID="{A0BB720E-D267-4B63-8CD2-DCEE853C8E74}" presName="circle1" presStyleLbl="node1" presStyleIdx="0" presStyleCnt="3"/>
      <dgm:spPr/>
      <dgm:t>
        <a:bodyPr/>
        <a:lstStyle/>
        <a:p>
          <a:endParaRPr lang="zh-TW" altLang="en-US"/>
        </a:p>
      </dgm:t>
    </dgm:pt>
    <dgm:pt modelId="{74724D7F-29A9-4AA4-B346-00356CCE160B}" type="pres">
      <dgm:prSet presAssocID="{A0BB720E-D267-4B63-8CD2-DCEE853C8E7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CF1FF9-9FA6-4E84-B029-CA2277544F94}" type="pres">
      <dgm:prSet presAssocID="{A0BB720E-D267-4B63-8CD2-DCEE853C8E74}" presName="comp2" presStyleCnt="0"/>
      <dgm:spPr/>
    </dgm:pt>
    <dgm:pt modelId="{2D29F04B-25E2-4BA1-B8A5-2BEA522314CC}" type="pres">
      <dgm:prSet presAssocID="{A0BB720E-D267-4B63-8CD2-DCEE853C8E74}" presName="circle2" presStyleLbl="node1" presStyleIdx="1" presStyleCnt="3"/>
      <dgm:spPr/>
      <dgm:t>
        <a:bodyPr/>
        <a:lstStyle/>
        <a:p>
          <a:endParaRPr lang="zh-TW" altLang="en-US"/>
        </a:p>
      </dgm:t>
    </dgm:pt>
    <dgm:pt modelId="{DB10451C-F65E-4C4E-A8CD-EE97EBA6D43F}" type="pres">
      <dgm:prSet presAssocID="{A0BB720E-D267-4B63-8CD2-DCEE853C8E7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C49F76-A281-463B-9E3C-BC2C48A9B127}" type="pres">
      <dgm:prSet presAssocID="{A0BB720E-D267-4B63-8CD2-DCEE853C8E74}" presName="comp3" presStyleCnt="0"/>
      <dgm:spPr/>
    </dgm:pt>
    <dgm:pt modelId="{6591B00D-7B0B-4BAA-9643-E2AEC917E08D}" type="pres">
      <dgm:prSet presAssocID="{A0BB720E-D267-4B63-8CD2-DCEE853C8E74}" presName="circle3" presStyleLbl="node1" presStyleIdx="2" presStyleCnt="3"/>
      <dgm:spPr/>
      <dgm:t>
        <a:bodyPr/>
        <a:lstStyle/>
        <a:p>
          <a:endParaRPr lang="zh-TW" altLang="en-US"/>
        </a:p>
      </dgm:t>
    </dgm:pt>
    <dgm:pt modelId="{5D4C4119-95BE-470E-A660-1A0BF359F25F}" type="pres">
      <dgm:prSet presAssocID="{A0BB720E-D267-4B63-8CD2-DCEE853C8E7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6704E5-44D1-4B68-AFBB-7753D4C0F872}" type="presOf" srcId="{994CEFB8-5112-4571-97ED-EE01E135F718}" destId="{2D29F04B-25E2-4BA1-B8A5-2BEA522314CC}" srcOrd="0" destOrd="0" presId="urn:microsoft.com/office/officeart/2005/8/layout/venn2"/>
    <dgm:cxn modelId="{0940C8E3-DD2C-48BC-B698-4834D07FC04D}" type="presOf" srcId="{F914E69D-D1B1-4AE4-A26C-EB2857D90786}" destId="{B6F77DDA-17A5-4D98-A476-FB53003DF2BA}" srcOrd="0" destOrd="0" presId="urn:microsoft.com/office/officeart/2005/8/layout/venn2"/>
    <dgm:cxn modelId="{022BAB46-7BF0-4391-A4BE-BE67A8A64526}" srcId="{A0BB720E-D267-4B63-8CD2-DCEE853C8E74}" destId="{EE78DA3C-E59F-4A62-82B4-4F834C7EBE6F}" srcOrd="2" destOrd="0" parTransId="{D0B1F0B8-C5C7-4271-8B13-85A79ADB5F04}" sibTransId="{DC6A4F44-D3F9-4971-ADEC-74B5E399DBB9}"/>
    <dgm:cxn modelId="{381038D8-786C-4685-A698-8CE532F12F36}" type="presOf" srcId="{A0BB720E-D267-4B63-8CD2-DCEE853C8E74}" destId="{AAD618E1-8027-4BBE-97EF-A0A801D97D18}" srcOrd="0" destOrd="0" presId="urn:microsoft.com/office/officeart/2005/8/layout/venn2"/>
    <dgm:cxn modelId="{4599779F-5F4B-46CE-99FD-5E174A814F06}" type="presOf" srcId="{994CEFB8-5112-4571-97ED-EE01E135F718}" destId="{DB10451C-F65E-4C4E-A8CD-EE97EBA6D43F}" srcOrd="1" destOrd="0" presId="urn:microsoft.com/office/officeart/2005/8/layout/venn2"/>
    <dgm:cxn modelId="{5B911B3A-1A80-43F9-9BEE-8A82F9A3F4B3}" type="presOf" srcId="{EE78DA3C-E59F-4A62-82B4-4F834C7EBE6F}" destId="{6591B00D-7B0B-4BAA-9643-E2AEC917E08D}" srcOrd="0" destOrd="0" presId="urn:microsoft.com/office/officeart/2005/8/layout/venn2"/>
    <dgm:cxn modelId="{25A49738-AEEA-4E10-8BFC-551760D9964C}" type="presOf" srcId="{F914E69D-D1B1-4AE4-A26C-EB2857D90786}" destId="{74724D7F-29A9-4AA4-B346-00356CCE160B}" srcOrd="1" destOrd="0" presId="urn:microsoft.com/office/officeart/2005/8/layout/venn2"/>
    <dgm:cxn modelId="{5BB13F02-25D0-4EDB-8F53-0BAC75824642}" srcId="{A0BB720E-D267-4B63-8CD2-DCEE853C8E74}" destId="{994CEFB8-5112-4571-97ED-EE01E135F718}" srcOrd="1" destOrd="0" parTransId="{9D9A0440-5C5E-4C42-A64E-CBB0FC152873}" sibTransId="{46E479BD-FB3B-4C02-9286-E5F54613CC1C}"/>
    <dgm:cxn modelId="{EBE48FA5-D06D-4E9D-9C7F-11C40565BA0F}" srcId="{A0BB720E-D267-4B63-8CD2-DCEE853C8E74}" destId="{F914E69D-D1B1-4AE4-A26C-EB2857D90786}" srcOrd="0" destOrd="0" parTransId="{4245B0F3-075E-4AB1-9B29-03CDF6334BFE}" sibTransId="{C6F08192-78C9-4A2C-8886-2C6CDF47CF18}"/>
    <dgm:cxn modelId="{D4B76909-A508-454A-BDA1-81725C231426}" type="presOf" srcId="{EE78DA3C-E59F-4A62-82B4-4F834C7EBE6F}" destId="{5D4C4119-95BE-470E-A660-1A0BF359F25F}" srcOrd="1" destOrd="0" presId="urn:microsoft.com/office/officeart/2005/8/layout/venn2"/>
    <dgm:cxn modelId="{259CF8D1-D0B1-4CDB-8B94-6BF3F115CEEF}" type="presParOf" srcId="{AAD618E1-8027-4BBE-97EF-A0A801D97D18}" destId="{F1401EF3-9B8B-4D9F-8E33-A76C3E2845A3}" srcOrd="0" destOrd="0" presId="urn:microsoft.com/office/officeart/2005/8/layout/venn2"/>
    <dgm:cxn modelId="{A455FC3D-287E-40B1-A69F-D00DAA052C50}" type="presParOf" srcId="{F1401EF3-9B8B-4D9F-8E33-A76C3E2845A3}" destId="{B6F77DDA-17A5-4D98-A476-FB53003DF2BA}" srcOrd="0" destOrd="0" presId="urn:microsoft.com/office/officeart/2005/8/layout/venn2"/>
    <dgm:cxn modelId="{EE01BEA0-3811-487D-A664-2CFEF8C827B8}" type="presParOf" srcId="{F1401EF3-9B8B-4D9F-8E33-A76C3E2845A3}" destId="{74724D7F-29A9-4AA4-B346-00356CCE160B}" srcOrd="1" destOrd="0" presId="urn:microsoft.com/office/officeart/2005/8/layout/venn2"/>
    <dgm:cxn modelId="{E43F6C74-308A-47C2-8C20-C8972EA84C59}" type="presParOf" srcId="{AAD618E1-8027-4BBE-97EF-A0A801D97D18}" destId="{0CCF1FF9-9FA6-4E84-B029-CA2277544F94}" srcOrd="1" destOrd="0" presId="urn:microsoft.com/office/officeart/2005/8/layout/venn2"/>
    <dgm:cxn modelId="{83E07981-A87E-4DCA-AECF-13126EDE7702}" type="presParOf" srcId="{0CCF1FF9-9FA6-4E84-B029-CA2277544F94}" destId="{2D29F04B-25E2-4BA1-B8A5-2BEA522314CC}" srcOrd="0" destOrd="0" presId="urn:microsoft.com/office/officeart/2005/8/layout/venn2"/>
    <dgm:cxn modelId="{C9490BDB-455B-41BE-BFFC-B525A792271A}" type="presParOf" srcId="{0CCF1FF9-9FA6-4E84-B029-CA2277544F94}" destId="{DB10451C-F65E-4C4E-A8CD-EE97EBA6D43F}" srcOrd="1" destOrd="0" presId="urn:microsoft.com/office/officeart/2005/8/layout/venn2"/>
    <dgm:cxn modelId="{E84252DF-16AA-44BE-B73C-8069967D614C}" type="presParOf" srcId="{AAD618E1-8027-4BBE-97EF-A0A801D97D18}" destId="{B4C49F76-A281-463B-9E3C-BC2C48A9B127}" srcOrd="2" destOrd="0" presId="urn:microsoft.com/office/officeart/2005/8/layout/venn2"/>
    <dgm:cxn modelId="{AD89CEC8-B53D-45B0-AF6E-7FFCBE25E803}" type="presParOf" srcId="{B4C49F76-A281-463B-9E3C-BC2C48A9B127}" destId="{6591B00D-7B0B-4BAA-9643-E2AEC917E08D}" srcOrd="0" destOrd="0" presId="urn:microsoft.com/office/officeart/2005/8/layout/venn2"/>
    <dgm:cxn modelId="{EC8CBCB6-A558-414C-A91F-21F6AE3DE00F}" type="presParOf" srcId="{B4C49F76-A281-463B-9E3C-BC2C48A9B127}" destId="{5D4C4119-95BE-470E-A660-1A0BF359F25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E266C-4B48-4E49-8192-C6638914318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D992285-DE8B-4B6E-9B1B-D4D7E613CA44}">
      <dgm:prSet phldrT="[文字]"/>
      <dgm:spPr/>
      <dgm:t>
        <a:bodyPr/>
        <a:lstStyle/>
        <a:p>
          <a:r>
            <a:rPr lang="zh-TW" altLang="en-US" dirty="0" smtClean="0"/>
            <a:t>毒品</a:t>
          </a:r>
          <a:endParaRPr lang="zh-TW" altLang="en-US" dirty="0"/>
        </a:p>
      </dgm:t>
    </dgm:pt>
    <dgm:pt modelId="{FCCA4D44-2173-467E-AF16-0A75B5D53D13}" type="parTrans" cxnId="{8A187F6F-08FC-4891-8596-696DA4C59841}">
      <dgm:prSet/>
      <dgm:spPr/>
      <dgm:t>
        <a:bodyPr/>
        <a:lstStyle/>
        <a:p>
          <a:endParaRPr lang="zh-TW" altLang="en-US"/>
        </a:p>
      </dgm:t>
    </dgm:pt>
    <dgm:pt modelId="{6BBC8F65-A43C-4145-9BEC-434BDCFB65A8}" type="sibTrans" cxnId="{8A187F6F-08FC-4891-8596-696DA4C59841}">
      <dgm:prSet/>
      <dgm:spPr/>
      <dgm:t>
        <a:bodyPr/>
        <a:lstStyle/>
        <a:p>
          <a:endParaRPr lang="zh-TW" altLang="en-US"/>
        </a:p>
      </dgm:t>
    </dgm:pt>
    <dgm:pt modelId="{37F0FD7F-2FE8-411B-B9E4-723A365EAAEE}">
      <dgm:prSet phldrT="[文字]"/>
      <dgm:spPr/>
      <dgm:t>
        <a:bodyPr/>
        <a:lstStyle/>
        <a:p>
          <a:r>
            <a:rPr lang="zh-TW" altLang="en-US" dirty="0" smtClean="0"/>
            <a:t>自身問題</a:t>
          </a:r>
          <a:endParaRPr lang="zh-TW" altLang="en-US" dirty="0"/>
        </a:p>
      </dgm:t>
    </dgm:pt>
    <dgm:pt modelId="{46B64979-49C4-4C17-981E-972E77E6A2A2}" type="parTrans" cxnId="{AB2FA983-EB9E-49E5-9A9B-DA8C6227E725}">
      <dgm:prSet/>
      <dgm:spPr/>
      <dgm:t>
        <a:bodyPr/>
        <a:lstStyle/>
        <a:p>
          <a:endParaRPr lang="zh-TW" altLang="en-US"/>
        </a:p>
      </dgm:t>
    </dgm:pt>
    <dgm:pt modelId="{27B509B4-F7B1-44AC-BC16-9CBCF7075DF3}" type="sibTrans" cxnId="{AB2FA983-EB9E-49E5-9A9B-DA8C6227E725}">
      <dgm:prSet/>
      <dgm:spPr/>
      <dgm:t>
        <a:bodyPr/>
        <a:lstStyle/>
        <a:p>
          <a:endParaRPr lang="zh-TW" altLang="en-US"/>
        </a:p>
      </dgm:t>
    </dgm:pt>
    <dgm:pt modelId="{CD181AF2-F44C-4E9D-BDFC-4A87D3FDA814}">
      <dgm:prSet phldrT="[文字]"/>
      <dgm:spPr/>
      <dgm:t>
        <a:bodyPr/>
        <a:lstStyle/>
        <a:p>
          <a:r>
            <a:rPr lang="zh-TW" altLang="en-US" dirty="0" smtClean="0"/>
            <a:t>健康</a:t>
          </a:r>
          <a:endParaRPr lang="zh-TW" altLang="en-US" dirty="0"/>
        </a:p>
      </dgm:t>
    </dgm:pt>
    <dgm:pt modelId="{8A56F3E5-BD1F-4BC9-A4C6-9A8D85062539}" type="parTrans" cxnId="{C9D40AB9-AF96-4EA9-9037-3309CB79EC3B}">
      <dgm:prSet/>
      <dgm:spPr/>
      <dgm:t>
        <a:bodyPr/>
        <a:lstStyle/>
        <a:p>
          <a:endParaRPr lang="zh-TW" altLang="en-US"/>
        </a:p>
      </dgm:t>
    </dgm:pt>
    <dgm:pt modelId="{F073B845-645E-488D-AD31-AF178115354F}" type="sibTrans" cxnId="{C9D40AB9-AF96-4EA9-9037-3309CB79EC3B}">
      <dgm:prSet/>
      <dgm:spPr/>
      <dgm:t>
        <a:bodyPr/>
        <a:lstStyle/>
        <a:p>
          <a:endParaRPr lang="zh-TW" altLang="en-US"/>
        </a:p>
      </dgm:t>
    </dgm:pt>
    <dgm:pt modelId="{A87AF875-0055-40CB-A0D6-FE6C05FDC227}">
      <dgm:prSet phldrT="[文字]"/>
      <dgm:spPr/>
      <dgm:t>
        <a:bodyPr/>
        <a:lstStyle/>
        <a:p>
          <a:r>
            <a:rPr lang="zh-TW" altLang="en-US" dirty="0" smtClean="0"/>
            <a:t>家庭</a:t>
          </a:r>
          <a:endParaRPr lang="zh-TW" altLang="en-US" dirty="0"/>
        </a:p>
      </dgm:t>
    </dgm:pt>
    <dgm:pt modelId="{225046A3-7AAF-4114-B836-05DF8246B14B}" type="parTrans" cxnId="{88B5EE6C-E2B4-4506-932E-D07685E48D14}">
      <dgm:prSet/>
      <dgm:spPr/>
      <dgm:t>
        <a:bodyPr/>
        <a:lstStyle/>
        <a:p>
          <a:endParaRPr lang="zh-TW" altLang="en-US"/>
        </a:p>
      </dgm:t>
    </dgm:pt>
    <dgm:pt modelId="{9761D25B-A3A5-4667-B451-F3A967CF2718}" type="sibTrans" cxnId="{88B5EE6C-E2B4-4506-932E-D07685E48D14}">
      <dgm:prSet/>
      <dgm:spPr/>
      <dgm:t>
        <a:bodyPr/>
        <a:lstStyle/>
        <a:p>
          <a:endParaRPr lang="zh-TW" altLang="en-US"/>
        </a:p>
      </dgm:t>
    </dgm:pt>
    <dgm:pt modelId="{ED4493A8-6847-486A-81F3-A069079D3031}">
      <dgm:prSet phldrT="[文字]"/>
      <dgm:spPr/>
      <dgm:t>
        <a:bodyPr/>
        <a:lstStyle/>
        <a:p>
          <a:r>
            <a:rPr lang="zh-TW" altLang="en-US" dirty="0" smtClean="0"/>
            <a:t>社會問題</a:t>
          </a:r>
          <a:endParaRPr lang="zh-TW" altLang="en-US" dirty="0"/>
        </a:p>
      </dgm:t>
    </dgm:pt>
    <dgm:pt modelId="{F920D362-D22C-472A-82C0-448904A14D6F}" type="parTrans" cxnId="{67797C59-728C-48B8-9632-10E2F6410029}">
      <dgm:prSet/>
      <dgm:spPr/>
      <dgm:t>
        <a:bodyPr/>
        <a:lstStyle/>
        <a:p>
          <a:endParaRPr lang="zh-TW" altLang="en-US"/>
        </a:p>
      </dgm:t>
    </dgm:pt>
    <dgm:pt modelId="{AABB2DE9-4E32-417A-B23F-4A6CF25C9AB6}" type="sibTrans" cxnId="{67797C59-728C-48B8-9632-10E2F6410029}">
      <dgm:prSet/>
      <dgm:spPr/>
      <dgm:t>
        <a:bodyPr/>
        <a:lstStyle/>
        <a:p>
          <a:endParaRPr lang="zh-TW" altLang="en-US"/>
        </a:p>
      </dgm:t>
    </dgm:pt>
    <dgm:pt modelId="{1CBEFDC9-9013-4190-B44C-9CA593141BAC}">
      <dgm:prSet phldrT="[文字]"/>
      <dgm:spPr/>
      <dgm:t>
        <a:bodyPr/>
        <a:lstStyle/>
        <a:p>
          <a:r>
            <a:rPr lang="zh-TW" altLang="en-US" dirty="0" smtClean="0"/>
            <a:t>衍生犯罪</a:t>
          </a:r>
          <a:endParaRPr lang="zh-TW" altLang="en-US" dirty="0"/>
        </a:p>
      </dgm:t>
    </dgm:pt>
    <dgm:pt modelId="{1ADA007D-2464-4D08-A331-5B9280E42218}" type="parTrans" cxnId="{2A471AB0-1F5E-4FE0-8BB1-8C36B4DA7C3B}">
      <dgm:prSet/>
      <dgm:spPr/>
      <dgm:t>
        <a:bodyPr/>
        <a:lstStyle/>
        <a:p>
          <a:endParaRPr lang="zh-TW" altLang="en-US"/>
        </a:p>
      </dgm:t>
    </dgm:pt>
    <dgm:pt modelId="{97327C28-6C65-4436-A8BD-B6A18C4C0650}" type="sibTrans" cxnId="{2A471AB0-1F5E-4FE0-8BB1-8C36B4DA7C3B}">
      <dgm:prSet/>
      <dgm:spPr/>
      <dgm:t>
        <a:bodyPr/>
        <a:lstStyle/>
        <a:p>
          <a:endParaRPr lang="zh-TW" altLang="en-US"/>
        </a:p>
      </dgm:t>
    </dgm:pt>
    <dgm:pt modelId="{CD02F760-73F9-4887-A27F-7C20B9FF80D8}" type="pres">
      <dgm:prSet presAssocID="{8B8E266C-4B48-4E49-8192-C663891431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DF965D-A2EF-4386-B5E5-0206993B2961}" type="pres">
      <dgm:prSet presAssocID="{7D992285-DE8B-4B6E-9B1B-D4D7E613CA44}" presName="root1" presStyleCnt="0"/>
      <dgm:spPr/>
    </dgm:pt>
    <dgm:pt modelId="{8DADBB6F-B7AA-43EC-8014-983800F5A108}" type="pres">
      <dgm:prSet presAssocID="{7D992285-DE8B-4B6E-9B1B-D4D7E613CA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386AF2-6D8E-4F0F-AE82-46E244EA9666}" type="pres">
      <dgm:prSet presAssocID="{7D992285-DE8B-4B6E-9B1B-D4D7E613CA44}" presName="level2hierChild" presStyleCnt="0"/>
      <dgm:spPr/>
    </dgm:pt>
    <dgm:pt modelId="{274B3063-671A-43DB-B46A-E3FE1A5BB0E6}" type="pres">
      <dgm:prSet presAssocID="{46B64979-49C4-4C17-981E-972E77E6A2A2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1B90038D-91BC-4F06-842B-4107B02E776E}" type="pres">
      <dgm:prSet presAssocID="{46B64979-49C4-4C17-981E-972E77E6A2A2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50BF470C-D0E4-4516-AF0C-C327FBE89687}" type="pres">
      <dgm:prSet presAssocID="{37F0FD7F-2FE8-411B-B9E4-723A365EAAEE}" presName="root2" presStyleCnt="0"/>
      <dgm:spPr/>
    </dgm:pt>
    <dgm:pt modelId="{F97249C1-4971-4887-8118-320CDF5920E4}" type="pres">
      <dgm:prSet presAssocID="{37F0FD7F-2FE8-411B-B9E4-723A365EAAE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1C8353F-8012-4603-9BE6-A433C798C784}" type="pres">
      <dgm:prSet presAssocID="{37F0FD7F-2FE8-411B-B9E4-723A365EAAEE}" presName="level3hierChild" presStyleCnt="0"/>
      <dgm:spPr/>
    </dgm:pt>
    <dgm:pt modelId="{CD0E0897-6CB8-4FA6-BE8F-DBFE60E86188}" type="pres">
      <dgm:prSet presAssocID="{8A56F3E5-BD1F-4BC9-A4C6-9A8D85062539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8847606F-E515-48C4-9342-DBC72703D3A6}" type="pres">
      <dgm:prSet presAssocID="{8A56F3E5-BD1F-4BC9-A4C6-9A8D85062539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488BD60F-6CF1-46D5-A340-BA94DAA9E682}" type="pres">
      <dgm:prSet presAssocID="{CD181AF2-F44C-4E9D-BDFC-4A87D3FDA814}" presName="root2" presStyleCnt="0"/>
      <dgm:spPr/>
    </dgm:pt>
    <dgm:pt modelId="{4AD41D29-F1EA-48AD-AA26-DAC601C43E70}" type="pres">
      <dgm:prSet presAssocID="{CD181AF2-F44C-4E9D-BDFC-4A87D3FDA81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56E034D-D149-4190-B38B-B48BDD0D22EB}" type="pres">
      <dgm:prSet presAssocID="{CD181AF2-F44C-4E9D-BDFC-4A87D3FDA814}" presName="level3hierChild" presStyleCnt="0"/>
      <dgm:spPr/>
    </dgm:pt>
    <dgm:pt modelId="{EB09C0FF-2F66-4354-9DB7-E90A7E7E07BE}" type="pres">
      <dgm:prSet presAssocID="{225046A3-7AAF-4114-B836-05DF8246B14B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03E97F2B-9064-4036-93C0-6F1B78618445}" type="pres">
      <dgm:prSet presAssocID="{225046A3-7AAF-4114-B836-05DF8246B14B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06A5987D-2647-45EA-8F43-C2C1F16B52B0}" type="pres">
      <dgm:prSet presAssocID="{A87AF875-0055-40CB-A0D6-FE6C05FDC227}" presName="root2" presStyleCnt="0"/>
      <dgm:spPr/>
    </dgm:pt>
    <dgm:pt modelId="{741666E4-722C-4845-9F27-B13F8006B9C4}" type="pres">
      <dgm:prSet presAssocID="{A87AF875-0055-40CB-A0D6-FE6C05FDC22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37934A0-2215-4DEA-84E6-27D2A9BC18AC}" type="pres">
      <dgm:prSet presAssocID="{A87AF875-0055-40CB-A0D6-FE6C05FDC227}" presName="level3hierChild" presStyleCnt="0"/>
      <dgm:spPr/>
    </dgm:pt>
    <dgm:pt modelId="{1CD5717C-0756-43B8-BAD8-9C6B30D8A730}" type="pres">
      <dgm:prSet presAssocID="{F920D362-D22C-472A-82C0-448904A14D6F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28B51F6F-D6BD-4A40-A0E1-7C1ABBFBDEB0}" type="pres">
      <dgm:prSet presAssocID="{F920D362-D22C-472A-82C0-448904A14D6F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21538D9D-5FD1-44C0-9478-7DCBF2B343F5}" type="pres">
      <dgm:prSet presAssocID="{ED4493A8-6847-486A-81F3-A069079D3031}" presName="root2" presStyleCnt="0"/>
      <dgm:spPr/>
    </dgm:pt>
    <dgm:pt modelId="{7AF9FC80-28AF-40BE-913B-B1F3C33B2100}" type="pres">
      <dgm:prSet presAssocID="{ED4493A8-6847-486A-81F3-A069079D303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964235-EEC2-4209-B309-C2D90600F9FC}" type="pres">
      <dgm:prSet presAssocID="{ED4493A8-6847-486A-81F3-A069079D3031}" presName="level3hierChild" presStyleCnt="0"/>
      <dgm:spPr/>
    </dgm:pt>
    <dgm:pt modelId="{B119A169-BDD2-4745-8283-7AA1A4995E41}" type="pres">
      <dgm:prSet presAssocID="{1ADA007D-2464-4D08-A331-5B9280E42218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A9D8E553-FB8B-46C0-B03B-037497A07B09}" type="pres">
      <dgm:prSet presAssocID="{1ADA007D-2464-4D08-A331-5B9280E42218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9DDA11B9-9BCB-446D-9756-0D7E136BF5BD}" type="pres">
      <dgm:prSet presAssocID="{1CBEFDC9-9013-4190-B44C-9CA593141BAC}" presName="root2" presStyleCnt="0"/>
      <dgm:spPr/>
    </dgm:pt>
    <dgm:pt modelId="{E5FC6C81-6C88-4367-A5F4-C43DFBB58B74}" type="pres">
      <dgm:prSet presAssocID="{1CBEFDC9-9013-4190-B44C-9CA593141BA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893514-F001-4871-AECE-A4FBFEF44524}" type="pres">
      <dgm:prSet presAssocID="{1CBEFDC9-9013-4190-B44C-9CA593141BAC}" presName="level3hierChild" presStyleCnt="0"/>
      <dgm:spPr/>
    </dgm:pt>
  </dgm:ptLst>
  <dgm:cxnLst>
    <dgm:cxn modelId="{ECEBADFD-F4BC-4521-924E-A1A3301659C3}" type="presOf" srcId="{8A56F3E5-BD1F-4BC9-A4C6-9A8D85062539}" destId="{8847606F-E515-48C4-9342-DBC72703D3A6}" srcOrd="1" destOrd="0" presId="urn:microsoft.com/office/officeart/2005/8/layout/hierarchy2"/>
    <dgm:cxn modelId="{FCE0FD25-E2B7-403C-B906-761584AC74F7}" type="presOf" srcId="{1ADA007D-2464-4D08-A331-5B9280E42218}" destId="{A9D8E553-FB8B-46C0-B03B-037497A07B09}" srcOrd="1" destOrd="0" presId="urn:microsoft.com/office/officeart/2005/8/layout/hierarchy2"/>
    <dgm:cxn modelId="{2FE2514C-0E0E-47F1-A8E9-5F2D4A5F7A57}" type="presOf" srcId="{1ADA007D-2464-4D08-A331-5B9280E42218}" destId="{B119A169-BDD2-4745-8283-7AA1A4995E41}" srcOrd="0" destOrd="0" presId="urn:microsoft.com/office/officeart/2005/8/layout/hierarchy2"/>
    <dgm:cxn modelId="{A7E038A2-79D2-413A-A2E9-C435A9E26022}" type="presOf" srcId="{ED4493A8-6847-486A-81F3-A069079D3031}" destId="{7AF9FC80-28AF-40BE-913B-B1F3C33B2100}" srcOrd="0" destOrd="0" presId="urn:microsoft.com/office/officeart/2005/8/layout/hierarchy2"/>
    <dgm:cxn modelId="{DC2AC679-A41A-475A-8FDD-CA124EF9FB17}" type="presOf" srcId="{225046A3-7AAF-4114-B836-05DF8246B14B}" destId="{EB09C0FF-2F66-4354-9DB7-E90A7E7E07BE}" srcOrd="0" destOrd="0" presId="urn:microsoft.com/office/officeart/2005/8/layout/hierarchy2"/>
    <dgm:cxn modelId="{C0A60F9B-1E2F-4CA8-8C73-7FFF3CCAC888}" type="presOf" srcId="{CD181AF2-F44C-4E9D-BDFC-4A87D3FDA814}" destId="{4AD41D29-F1EA-48AD-AA26-DAC601C43E70}" srcOrd="0" destOrd="0" presId="urn:microsoft.com/office/officeart/2005/8/layout/hierarchy2"/>
    <dgm:cxn modelId="{7EFC5432-D4D7-4F9F-9B46-8D540A186734}" type="presOf" srcId="{F920D362-D22C-472A-82C0-448904A14D6F}" destId="{28B51F6F-D6BD-4A40-A0E1-7C1ABBFBDEB0}" srcOrd="1" destOrd="0" presId="urn:microsoft.com/office/officeart/2005/8/layout/hierarchy2"/>
    <dgm:cxn modelId="{A44247AD-A8C2-4FBF-B8D8-55697832F1C4}" type="presOf" srcId="{8A56F3E5-BD1F-4BC9-A4C6-9A8D85062539}" destId="{CD0E0897-6CB8-4FA6-BE8F-DBFE60E86188}" srcOrd="0" destOrd="0" presId="urn:microsoft.com/office/officeart/2005/8/layout/hierarchy2"/>
    <dgm:cxn modelId="{37776E2D-B110-460D-9868-622BBC319E39}" type="presOf" srcId="{37F0FD7F-2FE8-411B-B9E4-723A365EAAEE}" destId="{F97249C1-4971-4887-8118-320CDF5920E4}" srcOrd="0" destOrd="0" presId="urn:microsoft.com/office/officeart/2005/8/layout/hierarchy2"/>
    <dgm:cxn modelId="{8A187F6F-08FC-4891-8596-696DA4C59841}" srcId="{8B8E266C-4B48-4E49-8192-C66389143189}" destId="{7D992285-DE8B-4B6E-9B1B-D4D7E613CA44}" srcOrd="0" destOrd="0" parTransId="{FCCA4D44-2173-467E-AF16-0A75B5D53D13}" sibTransId="{6BBC8F65-A43C-4145-9BEC-434BDCFB65A8}"/>
    <dgm:cxn modelId="{8C3D8658-546C-4D45-8013-4EC625C85496}" type="presOf" srcId="{F920D362-D22C-472A-82C0-448904A14D6F}" destId="{1CD5717C-0756-43B8-BAD8-9C6B30D8A730}" srcOrd="0" destOrd="0" presId="urn:microsoft.com/office/officeart/2005/8/layout/hierarchy2"/>
    <dgm:cxn modelId="{B8630D8E-DB5A-4578-ADC7-B9C46F6FC87D}" type="presOf" srcId="{225046A3-7AAF-4114-B836-05DF8246B14B}" destId="{03E97F2B-9064-4036-93C0-6F1B78618445}" srcOrd="1" destOrd="0" presId="urn:microsoft.com/office/officeart/2005/8/layout/hierarchy2"/>
    <dgm:cxn modelId="{9C531917-1DDA-4C47-ACEE-7F0E49475B77}" type="presOf" srcId="{8B8E266C-4B48-4E49-8192-C66389143189}" destId="{CD02F760-73F9-4887-A27F-7C20B9FF80D8}" srcOrd="0" destOrd="0" presId="urn:microsoft.com/office/officeart/2005/8/layout/hierarchy2"/>
    <dgm:cxn modelId="{88B5EE6C-E2B4-4506-932E-D07685E48D14}" srcId="{37F0FD7F-2FE8-411B-B9E4-723A365EAAEE}" destId="{A87AF875-0055-40CB-A0D6-FE6C05FDC227}" srcOrd="1" destOrd="0" parTransId="{225046A3-7AAF-4114-B836-05DF8246B14B}" sibTransId="{9761D25B-A3A5-4667-B451-F3A967CF2718}"/>
    <dgm:cxn modelId="{2A471AB0-1F5E-4FE0-8BB1-8C36B4DA7C3B}" srcId="{ED4493A8-6847-486A-81F3-A069079D3031}" destId="{1CBEFDC9-9013-4190-B44C-9CA593141BAC}" srcOrd="0" destOrd="0" parTransId="{1ADA007D-2464-4D08-A331-5B9280E42218}" sibTransId="{97327C28-6C65-4436-A8BD-B6A18C4C0650}"/>
    <dgm:cxn modelId="{55E0A9EB-A28F-4C90-9776-A34F2A4D6CD8}" type="presOf" srcId="{A87AF875-0055-40CB-A0D6-FE6C05FDC227}" destId="{741666E4-722C-4845-9F27-B13F8006B9C4}" srcOrd="0" destOrd="0" presId="urn:microsoft.com/office/officeart/2005/8/layout/hierarchy2"/>
    <dgm:cxn modelId="{67797C59-728C-48B8-9632-10E2F6410029}" srcId="{7D992285-DE8B-4B6E-9B1B-D4D7E613CA44}" destId="{ED4493A8-6847-486A-81F3-A069079D3031}" srcOrd="1" destOrd="0" parTransId="{F920D362-D22C-472A-82C0-448904A14D6F}" sibTransId="{AABB2DE9-4E32-417A-B23F-4A6CF25C9AB6}"/>
    <dgm:cxn modelId="{C1635448-638D-40F3-9DD5-7E725334C844}" type="presOf" srcId="{46B64979-49C4-4C17-981E-972E77E6A2A2}" destId="{1B90038D-91BC-4F06-842B-4107B02E776E}" srcOrd="1" destOrd="0" presId="urn:microsoft.com/office/officeart/2005/8/layout/hierarchy2"/>
    <dgm:cxn modelId="{62683BFD-6301-4619-8792-295B82CDC886}" type="presOf" srcId="{7D992285-DE8B-4B6E-9B1B-D4D7E613CA44}" destId="{8DADBB6F-B7AA-43EC-8014-983800F5A108}" srcOrd="0" destOrd="0" presId="urn:microsoft.com/office/officeart/2005/8/layout/hierarchy2"/>
    <dgm:cxn modelId="{C9D40AB9-AF96-4EA9-9037-3309CB79EC3B}" srcId="{37F0FD7F-2FE8-411B-B9E4-723A365EAAEE}" destId="{CD181AF2-F44C-4E9D-BDFC-4A87D3FDA814}" srcOrd="0" destOrd="0" parTransId="{8A56F3E5-BD1F-4BC9-A4C6-9A8D85062539}" sibTransId="{F073B845-645E-488D-AD31-AF178115354F}"/>
    <dgm:cxn modelId="{AB2FA983-EB9E-49E5-9A9B-DA8C6227E725}" srcId="{7D992285-DE8B-4B6E-9B1B-D4D7E613CA44}" destId="{37F0FD7F-2FE8-411B-B9E4-723A365EAAEE}" srcOrd="0" destOrd="0" parTransId="{46B64979-49C4-4C17-981E-972E77E6A2A2}" sibTransId="{27B509B4-F7B1-44AC-BC16-9CBCF7075DF3}"/>
    <dgm:cxn modelId="{E9AF467D-98E8-4EBE-85FC-B44C120E3F4A}" type="presOf" srcId="{1CBEFDC9-9013-4190-B44C-9CA593141BAC}" destId="{E5FC6C81-6C88-4367-A5F4-C43DFBB58B74}" srcOrd="0" destOrd="0" presId="urn:microsoft.com/office/officeart/2005/8/layout/hierarchy2"/>
    <dgm:cxn modelId="{70B44B66-0084-4D49-8DC6-D1908352D70B}" type="presOf" srcId="{46B64979-49C4-4C17-981E-972E77E6A2A2}" destId="{274B3063-671A-43DB-B46A-E3FE1A5BB0E6}" srcOrd="0" destOrd="0" presId="urn:microsoft.com/office/officeart/2005/8/layout/hierarchy2"/>
    <dgm:cxn modelId="{EE67E1DA-D9C3-425F-99D1-3924AA9B6AC1}" type="presParOf" srcId="{CD02F760-73F9-4887-A27F-7C20B9FF80D8}" destId="{A5DF965D-A2EF-4386-B5E5-0206993B2961}" srcOrd="0" destOrd="0" presId="urn:microsoft.com/office/officeart/2005/8/layout/hierarchy2"/>
    <dgm:cxn modelId="{CE299D49-B7E9-4DD8-954B-F7BB8960DBD0}" type="presParOf" srcId="{A5DF965D-A2EF-4386-B5E5-0206993B2961}" destId="{8DADBB6F-B7AA-43EC-8014-983800F5A108}" srcOrd="0" destOrd="0" presId="urn:microsoft.com/office/officeart/2005/8/layout/hierarchy2"/>
    <dgm:cxn modelId="{92C8041E-A348-45D5-9E71-44DB2EC6BA79}" type="presParOf" srcId="{A5DF965D-A2EF-4386-B5E5-0206993B2961}" destId="{92386AF2-6D8E-4F0F-AE82-46E244EA9666}" srcOrd="1" destOrd="0" presId="urn:microsoft.com/office/officeart/2005/8/layout/hierarchy2"/>
    <dgm:cxn modelId="{8A64F1F8-71EF-4C1D-85A0-657F2A7B271C}" type="presParOf" srcId="{92386AF2-6D8E-4F0F-AE82-46E244EA9666}" destId="{274B3063-671A-43DB-B46A-E3FE1A5BB0E6}" srcOrd="0" destOrd="0" presId="urn:microsoft.com/office/officeart/2005/8/layout/hierarchy2"/>
    <dgm:cxn modelId="{A1312BD6-72AA-455A-BA81-005F8E14B45D}" type="presParOf" srcId="{274B3063-671A-43DB-B46A-E3FE1A5BB0E6}" destId="{1B90038D-91BC-4F06-842B-4107B02E776E}" srcOrd="0" destOrd="0" presId="urn:microsoft.com/office/officeart/2005/8/layout/hierarchy2"/>
    <dgm:cxn modelId="{EEAC04EC-9B77-447F-877A-93E1F85C2DB5}" type="presParOf" srcId="{92386AF2-6D8E-4F0F-AE82-46E244EA9666}" destId="{50BF470C-D0E4-4516-AF0C-C327FBE89687}" srcOrd="1" destOrd="0" presId="urn:microsoft.com/office/officeart/2005/8/layout/hierarchy2"/>
    <dgm:cxn modelId="{CD7D0E1F-7FF3-45D3-B04A-92AFF63914AD}" type="presParOf" srcId="{50BF470C-D0E4-4516-AF0C-C327FBE89687}" destId="{F97249C1-4971-4887-8118-320CDF5920E4}" srcOrd="0" destOrd="0" presId="urn:microsoft.com/office/officeart/2005/8/layout/hierarchy2"/>
    <dgm:cxn modelId="{26F4A147-3270-4578-AE21-CF9284F948C4}" type="presParOf" srcId="{50BF470C-D0E4-4516-AF0C-C327FBE89687}" destId="{C1C8353F-8012-4603-9BE6-A433C798C784}" srcOrd="1" destOrd="0" presId="urn:microsoft.com/office/officeart/2005/8/layout/hierarchy2"/>
    <dgm:cxn modelId="{B57C1F99-9176-4BAA-809B-113827810920}" type="presParOf" srcId="{C1C8353F-8012-4603-9BE6-A433C798C784}" destId="{CD0E0897-6CB8-4FA6-BE8F-DBFE60E86188}" srcOrd="0" destOrd="0" presId="urn:microsoft.com/office/officeart/2005/8/layout/hierarchy2"/>
    <dgm:cxn modelId="{6DAA5488-0FF1-4DB3-85C7-E8DB140EDBDA}" type="presParOf" srcId="{CD0E0897-6CB8-4FA6-BE8F-DBFE60E86188}" destId="{8847606F-E515-48C4-9342-DBC72703D3A6}" srcOrd="0" destOrd="0" presId="urn:microsoft.com/office/officeart/2005/8/layout/hierarchy2"/>
    <dgm:cxn modelId="{BA3E1FCE-1E31-4EFF-90A1-1F1594A7E1DA}" type="presParOf" srcId="{C1C8353F-8012-4603-9BE6-A433C798C784}" destId="{488BD60F-6CF1-46D5-A340-BA94DAA9E682}" srcOrd="1" destOrd="0" presId="urn:microsoft.com/office/officeart/2005/8/layout/hierarchy2"/>
    <dgm:cxn modelId="{FE9924F1-B4E7-4122-BF3C-1798258373AF}" type="presParOf" srcId="{488BD60F-6CF1-46D5-A340-BA94DAA9E682}" destId="{4AD41D29-F1EA-48AD-AA26-DAC601C43E70}" srcOrd="0" destOrd="0" presId="urn:microsoft.com/office/officeart/2005/8/layout/hierarchy2"/>
    <dgm:cxn modelId="{D78586E3-0E4D-4255-9F61-75010F1B5AD2}" type="presParOf" srcId="{488BD60F-6CF1-46D5-A340-BA94DAA9E682}" destId="{D56E034D-D149-4190-B38B-B48BDD0D22EB}" srcOrd="1" destOrd="0" presId="urn:microsoft.com/office/officeart/2005/8/layout/hierarchy2"/>
    <dgm:cxn modelId="{C4EDDEF4-1773-48CB-8A27-B4F8D61ED10A}" type="presParOf" srcId="{C1C8353F-8012-4603-9BE6-A433C798C784}" destId="{EB09C0FF-2F66-4354-9DB7-E90A7E7E07BE}" srcOrd="2" destOrd="0" presId="urn:microsoft.com/office/officeart/2005/8/layout/hierarchy2"/>
    <dgm:cxn modelId="{36CCB45D-A5E6-411D-9EB6-BF449DE39E93}" type="presParOf" srcId="{EB09C0FF-2F66-4354-9DB7-E90A7E7E07BE}" destId="{03E97F2B-9064-4036-93C0-6F1B78618445}" srcOrd="0" destOrd="0" presId="urn:microsoft.com/office/officeart/2005/8/layout/hierarchy2"/>
    <dgm:cxn modelId="{6BA706C6-6031-4597-AEDD-1685999AA491}" type="presParOf" srcId="{C1C8353F-8012-4603-9BE6-A433C798C784}" destId="{06A5987D-2647-45EA-8F43-C2C1F16B52B0}" srcOrd="3" destOrd="0" presId="urn:microsoft.com/office/officeart/2005/8/layout/hierarchy2"/>
    <dgm:cxn modelId="{0EB3F28C-A91B-4ACB-96E5-41BDF843C852}" type="presParOf" srcId="{06A5987D-2647-45EA-8F43-C2C1F16B52B0}" destId="{741666E4-722C-4845-9F27-B13F8006B9C4}" srcOrd="0" destOrd="0" presId="urn:microsoft.com/office/officeart/2005/8/layout/hierarchy2"/>
    <dgm:cxn modelId="{DC1FB845-D7D3-4201-AB68-C518A21C6B9C}" type="presParOf" srcId="{06A5987D-2647-45EA-8F43-C2C1F16B52B0}" destId="{337934A0-2215-4DEA-84E6-27D2A9BC18AC}" srcOrd="1" destOrd="0" presId="urn:microsoft.com/office/officeart/2005/8/layout/hierarchy2"/>
    <dgm:cxn modelId="{2125261F-E3E3-4F41-AA13-84C5E8D1A8F7}" type="presParOf" srcId="{92386AF2-6D8E-4F0F-AE82-46E244EA9666}" destId="{1CD5717C-0756-43B8-BAD8-9C6B30D8A730}" srcOrd="2" destOrd="0" presId="urn:microsoft.com/office/officeart/2005/8/layout/hierarchy2"/>
    <dgm:cxn modelId="{857A43A9-9170-4DC8-95ED-9ECC63F36E71}" type="presParOf" srcId="{1CD5717C-0756-43B8-BAD8-9C6B30D8A730}" destId="{28B51F6F-D6BD-4A40-A0E1-7C1ABBFBDEB0}" srcOrd="0" destOrd="0" presId="urn:microsoft.com/office/officeart/2005/8/layout/hierarchy2"/>
    <dgm:cxn modelId="{9C9D2A7E-DB9E-40AC-9576-A3ECFE17C65D}" type="presParOf" srcId="{92386AF2-6D8E-4F0F-AE82-46E244EA9666}" destId="{21538D9D-5FD1-44C0-9478-7DCBF2B343F5}" srcOrd="3" destOrd="0" presId="urn:microsoft.com/office/officeart/2005/8/layout/hierarchy2"/>
    <dgm:cxn modelId="{948E2598-EBA4-48B7-8E2C-79CB92910E7B}" type="presParOf" srcId="{21538D9D-5FD1-44C0-9478-7DCBF2B343F5}" destId="{7AF9FC80-28AF-40BE-913B-B1F3C33B2100}" srcOrd="0" destOrd="0" presId="urn:microsoft.com/office/officeart/2005/8/layout/hierarchy2"/>
    <dgm:cxn modelId="{BBBDD9EE-7F3E-4D6D-ACD9-C1206FF03CCA}" type="presParOf" srcId="{21538D9D-5FD1-44C0-9478-7DCBF2B343F5}" destId="{52964235-EEC2-4209-B309-C2D90600F9FC}" srcOrd="1" destOrd="0" presId="urn:microsoft.com/office/officeart/2005/8/layout/hierarchy2"/>
    <dgm:cxn modelId="{4E2E114C-6708-45EB-B037-227840D97251}" type="presParOf" srcId="{52964235-EEC2-4209-B309-C2D90600F9FC}" destId="{B119A169-BDD2-4745-8283-7AA1A4995E41}" srcOrd="0" destOrd="0" presId="urn:microsoft.com/office/officeart/2005/8/layout/hierarchy2"/>
    <dgm:cxn modelId="{D1BFDB47-40E6-4B1B-8FC5-FFA5C467D990}" type="presParOf" srcId="{B119A169-BDD2-4745-8283-7AA1A4995E41}" destId="{A9D8E553-FB8B-46C0-B03B-037497A07B09}" srcOrd="0" destOrd="0" presId="urn:microsoft.com/office/officeart/2005/8/layout/hierarchy2"/>
    <dgm:cxn modelId="{F0531A48-7135-446A-AA4C-A6CB444E2FE2}" type="presParOf" srcId="{52964235-EEC2-4209-B309-C2D90600F9FC}" destId="{9DDA11B9-9BCB-446D-9756-0D7E136BF5BD}" srcOrd="1" destOrd="0" presId="urn:microsoft.com/office/officeart/2005/8/layout/hierarchy2"/>
    <dgm:cxn modelId="{DFB2B0B5-6D8B-44B0-BC89-F64D0A93214B}" type="presParOf" srcId="{9DDA11B9-9BCB-446D-9756-0D7E136BF5BD}" destId="{E5FC6C81-6C88-4367-A5F4-C43DFBB58B74}" srcOrd="0" destOrd="0" presId="urn:microsoft.com/office/officeart/2005/8/layout/hierarchy2"/>
    <dgm:cxn modelId="{2A6D0B51-E8CA-4425-B964-218196841C47}" type="presParOf" srcId="{9DDA11B9-9BCB-446D-9756-0D7E136BF5BD}" destId="{68893514-F001-4871-AECE-A4FBFEF445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7288-0547-4D2D-B1DB-DAE8D7C5284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DE6C210-5F50-424F-971F-4C5C5854F9B9}">
      <dgm:prSet custT="1"/>
      <dgm:spPr/>
      <dgm:t>
        <a:bodyPr/>
        <a:lstStyle/>
        <a:p>
          <a:pPr rtl="0"/>
          <a:r>
            <a:rPr lang="zh-TW" altLang="en-US" sz="3600" b="1" dirty="0" smtClean="0">
              <a:solidFill>
                <a:srgbClr val="FF0000"/>
              </a:solidFill>
            </a:rPr>
            <a:t>現在毒品形勢</a:t>
          </a:r>
          <a:r>
            <a:rPr lang="en-US" sz="3600" b="1" dirty="0" smtClean="0">
              <a:solidFill>
                <a:srgbClr val="FF0000"/>
              </a:solidFill>
            </a:rPr>
            <a:t>….</a:t>
          </a:r>
          <a:endParaRPr lang="zh-TW" sz="3600" b="1" dirty="0">
            <a:solidFill>
              <a:srgbClr val="FF0000"/>
            </a:solidFill>
          </a:endParaRPr>
        </a:p>
      </dgm:t>
    </dgm:pt>
    <dgm:pt modelId="{D8F1D540-162C-4B91-8080-D56695FB28A1}" type="parTrans" cxnId="{0DA88570-0840-4D9C-8D57-B75A34E3119D}">
      <dgm:prSet/>
      <dgm:spPr/>
      <dgm:t>
        <a:bodyPr/>
        <a:lstStyle/>
        <a:p>
          <a:endParaRPr lang="zh-TW" altLang="en-US"/>
        </a:p>
      </dgm:t>
    </dgm:pt>
    <dgm:pt modelId="{ACE7883C-01EB-464C-9966-9CA564A43E08}" type="sibTrans" cxnId="{0DA88570-0840-4D9C-8D57-B75A34E3119D}">
      <dgm:prSet/>
      <dgm:spPr/>
      <dgm:t>
        <a:bodyPr/>
        <a:lstStyle/>
        <a:p>
          <a:endParaRPr lang="zh-TW" altLang="en-US"/>
        </a:p>
      </dgm:t>
    </dgm:pt>
    <dgm:pt modelId="{E8615E7D-4822-4954-9200-1FD9A18CFDF1}" type="pres">
      <dgm:prSet presAssocID="{C24A7288-0547-4D2D-B1DB-DAE8D7C52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BF5310E-887E-49D6-A340-23694F0058BA}" type="pres">
      <dgm:prSet presAssocID="{FDE6C210-5F50-424F-971F-4C5C5854F9B9}" presName="parentText" presStyleLbl="node1" presStyleIdx="0" presStyleCnt="1" custLinFactNeighborY="-2233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53D314-40A1-448B-A149-8026B5E0DF8F}" type="presOf" srcId="{C24A7288-0547-4D2D-B1DB-DAE8D7C52845}" destId="{E8615E7D-4822-4954-9200-1FD9A18CFDF1}" srcOrd="0" destOrd="0" presId="urn:microsoft.com/office/officeart/2005/8/layout/vList2"/>
    <dgm:cxn modelId="{83D3BC3A-2E4D-4828-BAEB-17F0A2A4A2C3}" type="presOf" srcId="{FDE6C210-5F50-424F-971F-4C5C5854F9B9}" destId="{9BF5310E-887E-49D6-A340-23694F0058BA}" srcOrd="0" destOrd="0" presId="urn:microsoft.com/office/officeart/2005/8/layout/vList2"/>
    <dgm:cxn modelId="{0DA88570-0840-4D9C-8D57-B75A34E3119D}" srcId="{C24A7288-0547-4D2D-B1DB-DAE8D7C52845}" destId="{FDE6C210-5F50-424F-971F-4C5C5854F9B9}" srcOrd="0" destOrd="0" parTransId="{D8F1D540-162C-4B91-8080-D56695FB28A1}" sibTransId="{ACE7883C-01EB-464C-9966-9CA564A43E08}"/>
    <dgm:cxn modelId="{7AD5BBF8-0BDA-42C6-84A5-B4EC7D8BBB41}" type="presParOf" srcId="{E8615E7D-4822-4954-9200-1FD9A18CFDF1}" destId="{9BF5310E-887E-49D6-A340-23694F0058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85571-6AD8-4639-AB7C-6752B94386C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A3D1D66-A0CD-45E3-9715-A9B86D656403}">
      <dgm:prSet/>
      <dgm:spPr/>
      <dgm:t>
        <a:bodyPr/>
        <a:lstStyle/>
        <a:p>
          <a:pPr algn="ctr" rtl="0"/>
          <a:r>
            <a:rPr lang="zh-TW" b="1" dirty="0" smtClean="0">
              <a:solidFill>
                <a:srgbClr val="C00000"/>
              </a:solidFill>
            </a:rPr>
            <a:t>通報義務</a:t>
          </a:r>
          <a:endParaRPr lang="zh-TW" b="1" dirty="0">
            <a:solidFill>
              <a:srgbClr val="C00000"/>
            </a:solidFill>
          </a:endParaRPr>
        </a:p>
      </dgm:t>
    </dgm:pt>
    <dgm:pt modelId="{48D0E792-B41C-43BC-ACCC-5C990B26B2DE}" type="parTrans" cxnId="{EE4C4464-6B28-458D-8076-69F67B911BF2}">
      <dgm:prSet/>
      <dgm:spPr/>
      <dgm:t>
        <a:bodyPr/>
        <a:lstStyle/>
        <a:p>
          <a:endParaRPr lang="zh-TW" altLang="en-US"/>
        </a:p>
      </dgm:t>
    </dgm:pt>
    <dgm:pt modelId="{9639FB1E-F79C-413A-B5CB-055EBF472676}" type="sibTrans" cxnId="{EE4C4464-6B28-458D-8076-69F67B911BF2}">
      <dgm:prSet/>
      <dgm:spPr/>
      <dgm:t>
        <a:bodyPr/>
        <a:lstStyle/>
        <a:p>
          <a:endParaRPr lang="zh-TW" altLang="en-US"/>
        </a:p>
      </dgm:t>
    </dgm:pt>
    <dgm:pt modelId="{619C13CB-165A-4192-B962-3AFF9E8C4043}" type="pres">
      <dgm:prSet presAssocID="{F0885571-6AD8-4639-AB7C-6752B94386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3EB8BF-959D-4C39-B620-91B951235852}" type="pres">
      <dgm:prSet presAssocID="{DA3D1D66-A0CD-45E3-9715-A9B86D656403}" presName="parentText" presStyleLbl="node1" presStyleIdx="0" presStyleCnt="1" custScaleY="17544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EFDD04-9837-4B03-93CF-E97BD096258D}" type="presOf" srcId="{F0885571-6AD8-4639-AB7C-6752B94386CA}" destId="{619C13CB-165A-4192-B962-3AFF9E8C4043}" srcOrd="0" destOrd="0" presId="urn:microsoft.com/office/officeart/2005/8/layout/vList2"/>
    <dgm:cxn modelId="{CD79EAC4-F9FF-480B-9AC6-FFD104DF14D7}" type="presOf" srcId="{DA3D1D66-A0CD-45E3-9715-A9B86D656403}" destId="{723EB8BF-959D-4C39-B620-91B951235852}" srcOrd="0" destOrd="0" presId="urn:microsoft.com/office/officeart/2005/8/layout/vList2"/>
    <dgm:cxn modelId="{EE4C4464-6B28-458D-8076-69F67B911BF2}" srcId="{F0885571-6AD8-4639-AB7C-6752B94386CA}" destId="{DA3D1D66-A0CD-45E3-9715-A9B86D656403}" srcOrd="0" destOrd="0" parTransId="{48D0E792-B41C-43BC-ACCC-5C990B26B2DE}" sibTransId="{9639FB1E-F79C-413A-B5CB-055EBF472676}"/>
    <dgm:cxn modelId="{F7D85B6C-08D0-4621-9772-358626ADE1E1}" type="presParOf" srcId="{619C13CB-165A-4192-B962-3AFF9E8C4043}" destId="{723EB8BF-959D-4C39-B620-91B9512358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77DDA-17A5-4D98-A476-FB53003DF2BA}">
      <dsp:nvSpPr>
        <dsp:cNvPr id="0" name=""/>
        <dsp:cNvSpPr/>
      </dsp:nvSpPr>
      <dsp:spPr>
        <a:xfrm>
          <a:off x="1557334" y="0"/>
          <a:ext cx="5286412" cy="5286412"/>
        </a:xfrm>
        <a:prstGeom prst="ellipse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藥物</a:t>
          </a:r>
          <a:endParaRPr lang="zh-TW" altLang="en-US" sz="3600" kern="1200" dirty="0"/>
        </a:p>
      </dsp:txBody>
      <dsp:txXfrm>
        <a:off x="3276739" y="264320"/>
        <a:ext cx="1847600" cy="792961"/>
      </dsp:txXfrm>
    </dsp:sp>
    <dsp:sp modelId="{2D29F04B-25E2-4BA1-B8A5-2BEA522314CC}">
      <dsp:nvSpPr>
        <dsp:cNvPr id="0" name=""/>
        <dsp:cNvSpPr/>
      </dsp:nvSpPr>
      <dsp:spPr>
        <a:xfrm>
          <a:off x="2218135" y="1321602"/>
          <a:ext cx="3964809" cy="3964809"/>
        </a:xfrm>
        <a:prstGeom prst="ellipse">
          <a:avLst/>
        </a:prstGeom>
        <a:gradFill rotWithShape="0">
          <a:gsLst>
            <a:gs pos="28000">
              <a:schemeClr val="accent3">
                <a:hueOff val="2312758"/>
                <a:satOff val="-12398"/>
                <a:lumOff val="-166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管制藥物</a:t>
          </a:r>
          <a:endParaRPr lang="zh-TW" altLang="en-US" sz="3600" kern="1200" dirty="0"/>
        </a:p>
      </dsp:txBody>
      <dsp:txXfrm>
        <a:off x="3276739" y="1569403"/>
        <a:ext cx="1847600" cy="743401"/>
      </dsp:txXfrm>
    </dsp:sp>
    <dsp:sp modelId="{6591B00D-7B0B-4BAA-9643-E2AEC917E08D}">
      <dsp:nvSpPr>
        <dsp:cNvPr id="0" name=""/>
        <dsp:cNvSpPr/>
      </dsp:nvSpPr>
      <dsp:spPr>
        <a:xfrm>
          <a:off x="2878937" y="2643206"/>
          <a:ext cx="2643206" cy="2643206"/>
        </a:xfrm>
        <a:prstGeom prst="ellipse">
          <a:avLst/>
        </a:prstGeom>
        <a:gradFill rotWithShape="0">
          <a:gsLst>
            <a:gs pos="28000">
              <a:schemeClr val="accent3">
                <a:hueOff val="4625516"/>
                <a:satOff val="-24796"/>
                <a:lumOff val="-333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毒品</a:t>
          </a:r>
          <a:endParaRPr lang="zh-TW" altLang="en-US" sz="3600" kern="1200" dirty="0"/>
        </a:p>
      </dsp:txBody>
      <dsp:txXfrm>
        <a:off x="3266025" y="3304007"/>
        <a:ext cx="1869028" cy="1321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DBB6F-B7AA-43EC-8014-983800F5A108}">
      <dsp:nvSpPr>
        <dsp:cNvPr id="0" name=""/>
        <dsp:cNvSpPr/>
      </dsp:nvSpPr>
      <dsp:spPr>
        <a:xfrm>
          <a:off x="3076" y="1719126"/>
          <a:ext cx="1779631" cy="889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毒品</a:t>
          </a:r>
          <a:endParaRPr lang="zh-TW" altLang="en-US" sz="3300" kern="1200" dirty="0"/>
        </a:p>
      </dsp:txBody>
      <dsp:txXfrm>
        <a:off x="29138" y="1745188"/>
        <a:ext cx="1727507" cy="837691"/>
      </dsp:txXfrm>
    </dsp:sp>
    <dsp:sp modelId="{274B3063-671A-43DB-B46A-E3FE1A5BB0E6}">
      <dsp:nvSpPr>
        <dsp:cNvPr id="0" name=""/>
        <dsp:cNvSpPr/>
      </dsp:nvSpPr>
      <dsp:spPr>
        <a:xfrm rot="18770822">
          <a:off x="1615246" y="1759317"/>
          <a:ext cx="1046775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1046775" y="209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12464" y="1754131"/>
        <a:ext cx="52338" cy="52338"/>
      </dsp:txXfrm>
    </dsp:sp>
    <dsp:sp modelId="{F97249C1-4971-4887-8118-320CDF5920E4}">
      <dsp:nvSpPr>
        <dsp:cNvPr id="0" name=""/>
        <dsp:cNvSpPr/>
      </dsp:nvSpPr>
      <dsp:spPr>
        <a:xfrm>
          <a:off x="2494560" y="951660"/>
          <a:ext cx="1779631" cy="889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自身問題</a:t>
          </a:r>
          <a:endParaRPr lang="zh-TW" altLang="en-US" sz="3300" kern="1200" dirty="0"/>
        </a:p>
      </dsp:txBody>
      <dsp:txXfrm>
        <a:off x="2520622" y="977722"/>
        <a:ext cx="1727507" cy="837691"/>
      </dsp:txXfrm>
    </dsp:sp>
    <dsp:sp modelId="{CD0E0897-6CB8-4FA6-BE8F-DBFE60E86188}">
      <dsp:nvSpPr>
        <dsp:cNvPr id="0" name=""/>
        <dsp:cNvSpPr/>
      </dsp:nvSpPr>
      <dsp:spPr>
        <a:xfrm rot="19457599">
          <a:off x="4191793" y="1119762"/>
          <a:ext cx="876649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876649" y="20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08201" y="1118829"/>
        <a:ext cx="43832" cy="43832"/>
      </dsp:txXfrm>
    </dsp:sp>
    <dsp:sp modelId="{4AD41D29-F1EA-48AD-AA26-DAC601C43E70}">
      <dsp:nvSpPr>
        <dsp:cNvPr id="0" name=""/>
        <dsp:cNvSpPr/>
      </dsp:nvSpPr>
      <dsp:spPr>
        <a:xfrm>
          <a:off x="4986044" y="440016"/>
          <a:ext cx="1779631" cy="889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健康</a:t>
          </a:r>
          <a:endParaRPr lang="zh-TW" altLang="en-US" sz="3300" kern="1200" dirty="0"/>
        </a:p>
      </dsp:txBody>
      <dsp:txXfrm>
        <a:off x="5012106" y="466078"/>
        <a:ext cx="1727507" cy="837691"/>
      </dsp:txXfrm>
    </dsp:sp>
    <dsp:sp modelId="{EB09C0FF-2F66-4354-9DB7-E90A7E7E07BE}">
      <dsp:nvSpPr>
        <dsp:cNvPr id="0" name=""/>
        <dsp:cNvSpPr/>
      </dsp:nvSpPr>
      <dsp:spPr>
        <a:xfrm rot="2142401">
          <a:off x="4191793" y="1631406"/>
          <a:ext cx="876649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876649" y="20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08201" y="1630473"/>
        <a:ext cx="43832" cy="43832"/>
      </dsp:txXfrm>
    </dsp:sp>
    <dsp:sp modelId="{741666E4-722C-4845-9F27-B13F8006B9C4}">
      <dsp:nvSpPr>
        <dsp:cNvPr id="0" name=""/>
        <dsp:cNvSpPr/>
      </dsp:nvSpPr>
      <dsp:spPr>
        <a:xfrm>
          <a:off x="4986044" y="1463304"/>
          <a:ext cx="1779631" cy="889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家庭</a:t>
          </a:r>
          <a:endParaRPr lang="zh-TW" altLang="en-US" sz="3300" kern="1200" dirty="0"/>
        </a:p>
      </dsp:txBody>
      <dsp:txXfrm>
        <a:off x="5012106" y="1489366"/>
        <a:ext cx="1727507" cy="837691"/>
      </dsp:txXfrm>
    </dsp:sp>
    <dsp:sp modelId="{1CD5717C-0756-43B8-BAD8-9C6B30D8A730}">
      <dsp:nvSpPr>
        <dsp:cNvPr id="0" name=""/>
        <dsp:cNvSpPr/>
      </dsp:nvSpPr>
      <dsp:spPr>
        <a:xfrm rot="2829178">
          <a:off x="1615246" y="2526783"/>
          <a:ext cx="1046775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1046775" y="209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12464" y="2521597"/>
        <a:ext cx="52338" cy="52338"/>
      </dsp:txXfrm>
    </dsp:sp>
    <dsp:sp modelId="{7AF9FC80-28AF-40BE-913B-B1F3C33B2100}">
      <dsp:nvSpPr>
        <dsp:cNvPr id="0" name=""/>
        <dsp:cNvSpPr/>
      </dsp:nvSpPr>
      <dsp:spPr>
        <a:xfrm>
          <a:off x="2494560" y="2486592"/>
          <a:ext cx="1779631" cy="889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社會問題</a:t>
          </a:r>
          <a:endParaRPr lang="zh-TW" altLang="en-US" sz="3300" kern="1200" dirty="0"/>
        </a:p>
      </dsp:txBody>
      <dsp:txXfrm>
        <a:off x="2520622" y="2512654"/>
        <a:ext cx="1727507" cy="837691"/>
      </dsp:txXfrm>
    </dsp:sp>
    <dsp:sp modelId="{B119A169-BDD2-4745-8283-7AA1A4995E41}">
      <dsp:nvSpPr>
        <dsp:cNvPr id="0" name=""/>
        <dsp:cNvSpPr/>
      </dsp:nvSpPr>
      <dsp:spPr>
        <a:xfrm>
          <a:off x="4274191" y="2910516"/>
          <a:ext cx="711852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711852" y="20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12321" y="2913703"/>
        <a:ext cx="35592" cy="35592"/>
      </dsp:txXfrm>
    </dsp:sp>
    <dsp:sp modelId="{E5FC6C81-6C88-4367-A5F4-C43DFBB58B74}">
      <dsp:nvSpPr>
        <dsp:cNvPr id="0" name=""/>
        <dsp:cNvSpPr/>
      </dsp:nvSpPr>
      <dsp:spPr>
        <a:xfrm>
          <a:off x="4986044" y="2486592"/>
          <a:ext cx="1779631" cy="889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衍生犯罪</a:t>
          </a:r>
          <a:endParaRPr lang="zh-TW" altLang="en-US" sz="3300" kern="1200" dirty="0"/>
        </a:p>
      </dsp:txBody>
      <dsp:txXfrm>
        <a:off x="5012106" y="2512654"/>
        <a:ext cx="1727507" cy="837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76295-2ABE-4016-B3F2-71324252CD94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2FA0-782A-436D-A452-AE6366C1B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51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毒品分級依據：毒性、成癮性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2F319-0E25-4914-831A-8ECF316D36A9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84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常因共用注射針頭，使濫用者面臨愛滋病的威脅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C5173-1B12-40F3-A4BC-63AD8B814E06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2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古柯</a:t>
            </a:r>
            <a:r>
              <a:rPr lang="zh-TW" altLang="en-US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鹼的毒性會對心臟機能造成嚴重傷害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739BC-61F4-4B7B-BCC5-5C3E587C440E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33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安非他命：日本二戰供神風特攻隊施用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C26CD4-FABA-41BE-9A03-29B87A6C6AB6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8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大麻煙具有強烈的心理依賴性及耐藥性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DD7BC-383B-4E14-A580-0AB1A52CD712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66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B5C15-BB71-4127-9D18-BBD7F8994ABF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13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5BBA19-FBD3-42AE-88F8-166959CBC3DC}" type="datetimeFigureOut">
              <a:rPr lang="zh-TW" altLang="en-US" smtClean="0"/>
              <a:pPr/>
              <a:t>2017/3/23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94813B-DCB8-44EB-8A77-F01E5C86C5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&#30772;&#31070;&#20185;&#27700;2&#33836;&#29942;%20&#21488;&#32221;&#27602;&#32000;&#37636;&#65293;&#27665;&#35222;&#26032;&#32862;(1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ettoday.net/news/20141222/442192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87%BA%E5%8C%97%E5%B8%82" TargetMode="External"/><Relationship Id="rId2" Type="http://schemas.openxmlformats.org/officeDocument/2006/relationships/hyperlink" Target="https://zh.wikipedia.org/wiki/%E8%87%BA%E7%81%A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hyperlink" Target="https://zh.wikipedia.org/wiki/%E9%9A%A8%E6%A9%9F%E6%AE%BA%E4%BA%BA" TargetMode="External"/><Relationship Id="rId4" Type="http://schemas.openxmlformats.org/officeDocument/2006/relationships/hyperlink" Target="https://zh.wikipedia.org/wiki/%E5%85%A7%E6%B9%96%E5%8D%80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2954189" cy="88211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 林 縣 警 察 局</a:t>
            </a:r>
            <a:endParaRPr lang="en-US" altLang="zh-TW" sz="2400" b="1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 年  警  察  隊</a:t>
            </a:r>
            <a:endParaRPr lang="zh-TW" altLang="en-US" sz="24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535391" cy="1160806"/>
          </a:xfrm>
          <a:ln>
            <a:noFill/>
          </a:ln>
        </p:spPr>
        <p:txBody>
          <a:bodyPr/>
          <a:lstStyle/>
          <a:p>
            <a:pPr marL="182880" indent="0">
              <a:buNone/>
            </a:pP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106</a:t>
            </a:r>
            <a:r>
              <a:rPr lang="zh-TW" altLang="en-US" dirty="0" smtClean="0">
                <a:solidFill>
                  <a:srgbClr val="7030A0"/>
                </a:solidFill>
              </a:rPr>
              <a:t>年紫錐花運動研習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96136" y="501317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 長 吳秀娟</a:t>
            </a:r>
            <a:endParaRPr lang="zh-TW" altLang="en-US" sz="24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D:\123\宣導資料\圖檔\刑警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088232" cy="208823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763690" y="2708920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～新興毒品辨識～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32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7622232" cy="1143000"/>
          </a:xfrm>
        </p:spPr>
        <p:txBody>
          <a:bodyPr/>
          <a:lstStyle/>
          <a:p>
            <a:pPr algn="l">
              <a:buNone/>
            </a:pPr>
            <a:r>
              <a:rPr lang="zh-TW" altLang="zh-TW" dirty="0" smtClean="0"/>
              <a:t>台北捷運中山站隨機砍人案</a:t>
            </a:r>
            <a:endParaRPr lang="zh-TW" altLang="en-US" dirty="0"/>
          </a:p>
        </p:txBody>
      </p:sp>
      <p:pic>
        <p:nvPicPr>
          <p:cNvPr id="4" name="內容版面配置區 3" descr="http://static.ettoday.net/images/1193/d1193295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668344" y="3573016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104.07.20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980728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/>
              <a:t>台北市無業男子郭彥君有吸毒前科，</a:t>
            </a:r>
            <a:r>
              <a:rPr lang="en-US" altLang="zh-TW" dirty="0" smtClean="0"/>
              <a:t>20</a:t>
            </a:r>
            <a:r>
              <a:rPr lang="zh-TW" altLang="zh-TW" dirty="0" smtClean="0"/>
              <a:t>日是其</a:t>
            </a:r>
            <a:r>
              <a:rPr lang="en-US" altLang="zh-TW" dirty="0" smtClean="0"/>
              <a:t>27</a:t>
            </a:r>
            <a:r>
              <a:rPr lang="zh-TW" altLang="zh-TW" dirty="0" smtClean="0"/>
              <a:t>歲生日，但他卻</a:t>
            </a:r>
            <a:r>
              <a:rPr lang="zh-TW" altLang="zh-TW" b="1" dirty="0" smtClean="0">
                <a:solidFill>
                  <a:srgbClr val="FF0000"/>
                </a:solidFill>
              </a:rPr>
              <a:t>因沒錢買毒</a:t>
            </a:r>
            <a:r>
              <a:rPr lang="zh-TW" altLang="zh-TW" dirty="0" smtClean="0"/>
              <a:t>、心情煩悶，竟然在晚上</a:t>
            </a:r>
            <a:r>
              <a:rPr lang="en-US" altLang="zh-TW" dirty="0" smtClean="0"/>
              <a:t>9</a:t>
            </a:r>
            <a:r>
              <a:rPr lang="zh-TW" altLang="zh-TW" dirty="0" smtClean="0"/>
              <a:t>時持水果刀至捷運中山站隨機砍人，造成</a:t>
            </a:r>
            <a:r>
              <a:rPr lang="en-US" altLang="zh-TW" dirty="0" smtClean="0"/>
              <a:t>4</a:t>
            </a:r>
            <a:r>
              <a:rPr lang="zh-TW" altLang="zh-TW" dirty="0" smtClean="0"/>
              <a:t>名民眾肩、背部受傷。</a:t>
            </a:r>
            <a:endParaRPr lang="en-US" altLang="zh-TW" dirty="0" smtClean="0"/>
          </a:p>
          <a:p>
            <a:r>
              <a:rPr lang="zh-TW" altLang="zh-TW" dirty="0" smtClean="0"/>
              <a:t>郭彥君原本從事保全，但</a:t>
            </a:r>
            <a:r>
              <a:rPr lang="zh-TW" altLang="zh-TW" b="1" dirty="0" smtClean="0">
                <a:solidFill>
                  <a:srgbClr val="FF0000"/>
                </a:solidFill>
              </a:rPr>
              <a:t>因吸毒緣故無法正常工作</a:t>
            </a:r>
            <a:r>
              <a:rPr lang="zh-TW" altLang="zh-TW" dirty="0" smtClean="0"/>
              <a:t>，遭上司、同事排擠而失業</a:t>
            </a:r>
            <a:endParaRPr lang="en-US" altLang="zh-TW" dirty="0" smtClean="0"/>
          </a:p>
          <a:p>
            <a:r>
              <a:rPr lang="zh-TW" altLang="zh-TW" dirty="0" smtClean="0"/>
              <a:t>， 在經濟壓力下，他的行為愈趨乖戾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也曾因為鬧事被中山警分局逮捕。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7544" y="3573016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/>
              <a:t>郭彥君</a:t>
            </a:r>
            <a:r>
              <a:rPr lang="en-US" altLang="zh-TW" dirty="0" smtClean="0"/>
              <a:t>5</a:t>
            </a:r>
            <a:r>
              <a:rPr lang="zh-TW" altLang="zh-TW" dirty="0" smtClean="0"/>
              <a:t>月住板橋時，就曾因為神情怪異在社區中庭走動，而被鄰居報警檢舉，海山分局員警前來後，果然在其身上搜出安非他命，而他也坦承吸毒，並供稱自己從小被父親拋棄，母親又在他服役時過世，他缺乏家庭溫暖，才藉毒澆愁。隨機砍人案發生後，鄰居認為，</a:t>
            </a:r>
            <a:r>
              <a:rPr lang="zh-TW" altLang="zh-TW" b="1" dirty="0" smtClean="0">
                <a:solidFill>
                  <a:srgbClr val="FF0000"/>
                </a:solidFill>
              </a:rPr>
              <a:t>「感覺他應該是吸毒後才做出這樣的事</a:t>
            </a:r>
            <a:r>
              <a:rPr lang="zh-TW" altLang="en-US" b="1" dirty="0" smtClean="0">
                <a:solidFill>
                  <a:srgbClr val="FF0000"/>
                </a:solidFill>
              </a:rPr>
              <a:t>」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4"/>
          <p:cNvSpPr>
            <a:spLocks noChangeArrowheads="1"/>
          </p:cNvSpPr>
          <p:nvPr/>
        </p:nvSpPr>
        <p:spPr bwMode="auto">
          <a:xfrm>
            <a:off x="3708400" y="1773238"/>
            <a:ext cx="2808288" cy="3673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63 h 21600"/>
              <a:gd name="T14" fmla="*/ 17515 w 21600"/>
              <a:gd name="T15" fmla="*/ 160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175" y="0"/>
                </a:moveTo>
                <a:lnTo>
                  <a:pt x="13175" y="5563"/>
                </a:lnTo>
                <a:lnTo>
                  <a:pt x="3375" y="5563"/>
                </a:lnTo>
                <a:lnTo>
                  <a:pt x="3375" y="16037"/>
                </a:lnTo>
                <a:lnTo>
                  <a:pt x="13175" y="16037"/>
                </a:lnTo>
                <a:lnTo>
                  <a:pt x="1317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63"/>
                </a:moveTo>
                <a:lnTo>
                  <a:pt x="1350" y="16037"/>
                </a:lnTo>
                <a:lnTo>
                  <a:pt x="2700" y="16037"/>
                </a:lnTo>
                <a:lnTo>
                  <a:pt x="2700" y="5563"/>
                </a:lnTo>
                <a:close/>
              </a:path>
              <a:path w="21600" h="21600">
                <a:moveTo>
                  <a:pt x="0" y="5563"/>
                </a:moveTo>
                <a:lnTo>
                  <a:pt x="0" y="16037"/>
                </a:lnTo>
                <a:lnTo>
                  <a:pt x="675" y="16037"/>
                </a:lnTo>
                <a:lnTo>
                  <a:pt x="675" y="556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5" name="AutoShape 13"/>
          <p:cNvSpPr>
            <a:spLocks noChangeArrowheads="1"/>
          </p:cNvSpPr>
          <p:nvPr/>
        </p:nvSpPr>
        <p:spPr bwMode="auto">
          <a:xfrm>
            <a:off x="827088" y="1700213"/>
            <a:ext cx="2808287" cy="3673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63 h 21600"/>
              <a:gd name="T14" fmla="*/ 17515 w 21600"/>
              <a:gd name="T15" fmla="*/ 160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175" y="0"/>
                </a:moveTo>
                <a:lnTo>
                  <a:pt x="13175" y="5563"/>
                </a:lnTo>
                <a:lnTo>
                  <a:pt x="3375" y="5563"/>
                </a:lnTo>
                <a:lnTo>
                  <a:pt x="3375" y="16037"/>
                </a:lnTo>
                <a:lnTo>
                  <a:pt x="13175" y="16037"/>
                </a:lnTo>
                <a:lnTo>
                  <a:pt x="1317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63"/>
                </a:moveTo>
                <a:lnTo>
                  <a:pt x="1350" y="16037"/>
                </a:lnTo>
                <a:lnTo>
                  <a:pt x="2700" y="16037"/>
                </a:lnTo>
                <a:lnTo>
                  <a:pt x="2700" y="5563"/>
                </a:lnTo>
                <a:close/>
              </a:path>
              <a:path w="21600" h="21600">
                <a:moveTo>
                  <a:pt x="0" y="5563"/>
                </a:moveTo>
                <a:lnTo>
                  <a:pt x="0" y="16037"/>
                </a:lnTo>
                <a:lnTo>
                  <a:pt x="675" y="16037"/>
                </a:lnTo>
                <a:lnTo>
                  <a:pt x="675" y="556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4321175" cy="79216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毒品型態變化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17287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172878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1727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420938"/>
            <a:ext cx="1727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17272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700213"/>
            <a:ext cx="19431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284538"/>
            <a:ext cx="1012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3284538"/>
            <a:ext cx="930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684213" y="981075"/>
            <a:ext cx="777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氾濫時期：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91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年以前       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91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年以後                 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年開始</a:t>
            </a:r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1187450" y="2997200"/>
            <a:ext cx="1009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6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海洛因</a:t>
            </a: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971550" y="5300663"/>
            <a:ext cx="1584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  <a:p>
            <a:pPr eaLnBrk="1" hangingPunct="1"/>
            <a:r>
              <a:rPr lang="zh-TW" altLang="en-US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甲基安非他命</a:t>
            </a:r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3635375" y="2997200"/>
            <a:ext cx="25209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  <a:p>
            <a:pPr eaLnBrk="1" hangingPunct="1"/>
            <a:r>
              <a:rPr lang="zh-TW" altLang="en-US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MDMA</a:t>
            </a:r>
            <a:r>
              <a:rPr lang="zh-TW" altLang="en-US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等安非他命類毒品</a:t>
            </a:r>
          </a:p>
        </p:txBody>
      </p:sp>
      <p:sp>
        <p:nvSpPr>
          <p:cNvPr id="23569" name="Rectangle 21"/>
          <p:cNvSpPr>
            <a:spLocks noChangeArrowheads="1"/>
          </p:cNvSpPr>
          <p:nvPr/>
        </p:nvSpPr>
        <p:spPr bwMode="auto">
          <a:xfrm>
            <a:off x="4067175" y="5300663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  <a:p>
            <a:pPr eaLnBrk="1" hangingPunct="1"/>
            <a:r>
              <a:rPr lang="zh-TW" altLang="en-US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愷他命</a:t>
            </a:r>
          </a:p>
        </p:txBody>
      </p:sp>
      <p:sp>
        <p:nvSpPr>
          <p:cNvPr id="23570" name="Rectangle 22"/>
          <p:cNvSpPr>
            <a:spLocks noChangeArrowheads="1"/>
          </p:cNvSpPr>
          <p:nvPr/>
        </p:nvSpPr>
        <p:spPr bwMode="auto">
          <a:xfrm>
            <a:off x="6516688" y="4724400"/>
            <a:ext cx="22320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  <a:p>
            <a:pPr eaLnBrk="1" hangingPunct="1"/>
            <a:r>
              <a:rPr lang="zh-TW" altLang="en-US"/>
              <a:t> </a:t>
            </a:r>
            <a:r>
              <a:rPr lang="en-US" altLang="zh-TW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Mephedrone</a:t>
            </a:r>
            <a:r>
              <a:rPr lang="zh-TW" altLang="en-US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（喵喵）、</a:t>
            </a:r>
            <a:r>
              <a:rPr lang="en-US" altLang="zh-TW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bk-MDMA</a:t>
            </a:r>
            <a:r>
              <a:rPr lang="zh-TW" altLang="en-US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MDPV</a:t>
            </a:r>
            <a:r>
              <a:rPr lang="zh-TW" altLang="en-US" sz="1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（浴鹽）等混合型毒品</a:t>
            </a:r>
          </a:p>
        </p:txBody>
      </p:sp>
      <p:sp>
        <p:nvSpPr>
          <p:cNvPr id="23571" name="Rectangle 23"/>
          <p:cNvSpPr>
            <a:spLocks noChangeArrowheads="1"/>
          </p:cNvSpPr>
          <p:nvPr/>
        </p:nvSpPr>
        <p:spPr bwMode="auto">
          <a:xfrm>
            <a:off x="6588125" y="5734050"/>
            <a:ext cx="2016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  <a:p>
            <a:pPr eaLnBrk="1" hangingPunct="1"/>
            <a:r>
              <a:rPr lang="zh-TW" altLang="en-US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娛樂場所從業者</a:t>
            </a:r>
          </a:p>
          <a:p>
            <a:pPr eaLnBrk="1" hangingPunct="1"/>
            <a:r>
              <a:rPr lang="zh-TW" altLang="en-US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及消費者</a:t>
            </a:r>
          </a:p>
        </p:txBody>
      </p:sp>
      <p:sp>
        <p:nvSpPr>
          <p:cNvPr id="23572" name="Rectangle 24"/>
          <p:cNvSpPr>
            <a:spLocks noChangeArrowheads="1"/>
          </p:cNvSpPr>
          <p:nvPr/>
        </p:nvSpPr>
        <p:spPr bwMode="auto">
          <a:xfrm>
            <a:off x="3708400" y="5734050"/>
            <a:ext cx="2016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  <a:p>
            <a:pPr eaLnBrk="1" hangingPunct="1"/>
            <a:r>
              <a:rPr lang="zh-TW" altLang="en-US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娛樂場所從業者</a:t>
            </a:r>
          </a:p>
          <a:p>
            <a:pPr eaLnBrk="1" hangingPunct="1"/>
            <a:r>
              <a:rPr lang="zh-TW" altLang="en-US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及消費者</a:t>
            </a:r>
          </a:p>
        </p:txBody>
      </p:sp>
      <p:sp>
        <p:nvSpPr>
          <p:cNvPr id="23573" name="Rectangle 25"/>
          <p:cNvSpPr>
            <a:spLocks noChangeArrowheads="1"/>
          </p:cNvSpPr>
          <p:nvPr/>
        </p:nvSpPr>
        <p:spPr bwMode="auto">
          <a:xfrm>
            <a:off x="827088" y="5734050"/>
            <a:ext cx="2016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  <a:p>
            <a:pPr eaLnBrk="1" hangingPunct="1"/>
            <a:r>
              <a:rPr lang="zh-TW" altLang="en-US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濫用族群：</a:t>
            </a:r>
          </a:p>
          <a:p>
            <a:pPr eaLnBrk="1" hangingPunct="1"/>
            <a:r>
              <a:rPr lang="zh-TW" altLang="en-US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毒品列管人口</a:t>
            </a:r>
          </a:p>
        </p:txBody>
      </p:sp>
    </p:spTree>
    <p:extLst>
      <p:ext uri="{BB962C8B-B14F-4D97-AF65-F5344CB8AC3E}">
        <p14:creationId xmlns:p14="http://schemas.microsoft.com/office/powerpoint/2010/main" val="233131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檢視圖片:海洛英(上圖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5314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987824" y="1844824"/>
            <a:ext cx="22621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海洛因</a:t>
            </a:r>
          </a:p>
        </p:txBody>
      </p:sp>
      <p:sp>
        <p:nvSpPr>
          <p:cNvPr id="9" name="矩形 8"/>
          <p:cNvSpPr/>
          <p:nvPr/>
        </p:nvSpPr>
        <p:spPr>
          <a:xfrm>
            <a:off x="611560" y="404664"/>
            <a:ext cx="3647153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/>
                <a:solidFill>
                  <a:schemeClr val="accent3"/>
                </a:solidFill>
                <a:latin typeface="標楷體" pitchFamily="65" charset="-120"/>
                <a:ea typeface="標楷體" pitchFamily="65" charset="-120"/>
              </a:rPr>
              <a:t>第一級毒品</a:t>
            </a:r>
          </a:p>
        </p:txBody>
      </p:sp>
      <p:sp>
        <p:nvSpPr>
          <p:cNvPr id="12293" name="矩形 9"/>
          <p:cNvSpPr>
            <a:spLocks noChangeArrowheads="1"/>
          </p:cNvSpPr>
          <p:nvPr/>
        </p:nvSpPr>
        <p:spPr bwMode="auto">
          <a:xfrm>
            <a:off x="5795963" y="1844675"/>
            <a:ext cx="26638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毒性為嗎啡的</a:t>
            </a:r>
            <a:r>
              <a:rPr kumimoji="0" lang="en-US" altLang="zh-TW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倍，濫用者常因共用針頭注射毒品或使用不潔之針頭，而感染愛滋病、病毒性肝炎（</a:t>
            </a:r>
            <a:r>
              <a:rPr kumimoji="0" lang="en-US" altLang="zh-TW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0" lang="zh-TW" altLang="en-US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kumimoji="0" lang="en-US" altLang="zh-TW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型肝炎）、心內膜炎、靜脈炎等疾病。</a:t>
            </a:r>
          </a:p>
        </p:txBody>
      </p:sp>
      <p:sp>
        <p:nvSpPr>
          <p:cNvPr id="10247" name="矩形 10"/>
          <p:cNvSpPr>
            <a:spLocks noChangeArrowheads="1"/>
          </p:cNvSpPr>
          <p:nvPr/>
        </p:nvSpPr>
        <p:spPr bwMode="auto">
          <a:xfrm>
            <a:off x="395288" y="4868863"/>
            <a:ext cx="4572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俗    名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白粉、四號、細仔</a:t>
            </a:r>
          </a:p>
          <a:p>
            <a:pPr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施用方式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注射、吸食</a:t>
            </a:r>
            <a:endParaRPr lang="en-US" altLang="zh-TW" sz="20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屬    性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：中樞神經抑制劑</a:t>
            </a:r>
          </a:p>
          <a:p>
            <a:pPr>
              <a:defRPr/>
            </a:pP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539750" y="4581525"/>
            <a:ext cx="72723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古柯鹼為一強烈的興奮劑，常拿來做為娛樂性藥物。常以粉末方式由鼻腔吸入、吸入，或者靜脈注射的方式使用。</a:t>
            </a:r>
            <a:endParaRPr lang="en-US" altLang="zh-TW" sz="20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可能造成的心理影響有思覺失調、欣快感，或者精神激動。生理上的症狀可能包括心跳過速、出汗與瞳孔放大。施用易使人呼吸衰竭、中風、大腦出血、心臟病發作而死。</a:t>
            </a:r>
          </a:p>
        </p:txBody>
      </p:sp>
      <p:pic>
        <p:nvPicPr>
          <p:cNvPr id="13315" name="Picture 4" descr="http://enc.nutn.edu.tw/Download/PagePhoto/0/0/1841/29D1E8C0-1C97-4AFA-98B8-05D908058D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35274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83568" y="476672"/>
            <a:ext cx="22621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古柯鹼</a:t>
            </a:r>
          </a:p>
        </p:txBody>
      </p:sp>
      <p:pic>
        <p:nvPicPr>
          <p:cNvPr id="13317" name="Picture 2" descr="「古柯鹼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628775"/>
            <a:ext cx="3251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284663" y="3573463"/>
            <a:ext cx="38512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俗名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可卡因、快克、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crack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snow</a:t>
            </a:r>
          </a:p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施用方式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經口、鼻吸、煙吸</a:t>
            </a:r>
          </a:p>
        </p:txBody>
      </p:sp>
      <p:sp>
        <p:nvSpPr>
          <p:cNvPr id="13319" name="文字方塊 10"/>
          <p:cNvSpPr txBox="1">
            <a:spLocks noChangeArrowheads="1"/>
          </p:cNvSpPr>
          <p:nvPr/>
        </p:nvSpPr>
        <p:spPr bwMode="auto">
          <a:xfrm>
            <a:off x="3276600" y="765175"/>
            <a:ext cx="3455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中樞神經興奮劑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efrain.moj.gov.tw/dl.asp?fileName=01124174714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pic.pimg.tw/narconon/1379747215-1733295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549275"/>
            <a:ext cx="2381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29816" y="476672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嗎啡</a:t>
            </a:r>
          </a:p>
        </p:txBody>
      </p:sp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611188" y="4221163"/>
            <a:ext cx="3313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俗名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魔啡</a:t>
            </a:r>
          </a:p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施用方式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注射、口服。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醫療上主要用於疼痛治療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12294" name="矩形 5"/>
          <p:cNvSpPr>
            <a:spLocks noChangeArrowheads="1"/>
          </p:cNvSpPr>
          <p:nvPr/>
        </p:nvSpPr>
        <p:spPr bwMode="auto">
          <a:xfrm>
            <a:off x="4284663" y="2852738"/>
            <a:ext cx="41386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初有興奮及欣快感，但隨之而來是陷入困倦狀態。具高度心理及生理依賴性，長期使用後停藥會發生渴求藥物、不安、打呵欠、流淚、流汗、流鼻水、盜汗、失眠、厭食、腹瀉、噁心、嘔吐、肌肉疼痛、「冷火雞」等戒斷症狀。副作用包括呼吸抑制、噁心、嘔吐、眩暈、精神恍惚、焦慮、搔癢、麻疹、便秘、膽管痙攣、尿液滯留、壓降低等。部份病人會產生胡言亂語、失去方向感、運動不協調、失去性慾或性能力等現象。</a:t>
            </a:r>
          </a:p>
        </p:txBody>
      </p:sp>
      <p:sp>
        <p:nvSpPr>
          <p:cNvPr id="9" name="矩形 8"/>
          <p:cNvSpPr/>
          <p:nvPr/>
        </p:nvSpPr>
        <p:spPr>
          <a:xfrm>
            <a:off x="611188" y="5229225"/>
            <a:ext cx="29543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屬    性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：中樞神經抑制劑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3568" y="260648"/>
            <a:ext cx="3647153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/>
                <a:solidFill>
                  <a:schemeClr val="accent3"/>
                </a:solidFill>
                <a:latin typeface="標楷體" pitchFamily="65" charset="-120"/>
                <a:ea typeface="標楷體" pitchFamily="65" charset="-120"/>
              </a:rPr>
              <a:t>第二級毒品</a:t>
            </a:r>
          </a:p>
        </p:txBody>
      </p:sp>
      <p:sp>
        <p:nvSpPr>
          <p:cNvPr id="15363" name="矩形 9"/>
          <p:cNvSpPr>
            <a:spLocks noChangeArrowheads="1"/>
          </p:cNvSpPr>
          <p:nvPr/>
        </p:nvSpPr>
        <p:spPr bwMode="auto">
          <a:xfrm>
            <a:off x="395288" y="4508500"/>
            <a:ext cx="3097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俗稱：</a:t>
            </a:r>
            <a:endParaRPr kumimoji="0" lang="en-US" altLang="zh-TW" sz="20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安公子、安仔、冰糖、冰塊、鹽、</a:t>
            </a:r>
            <a:r>
              <a:rPr kumimoji="0" lang="en-US" altLang="zh-TW" sz="2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Speed</a:t>
            </a:r>
            <a:r>
              <a:rPr kumimoji="0" lang="zh-TW" altLang="en-US" sz="2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、糖果、冰毒</a:t>
            </a:r>
          </a:p>
        </p:txBody>
      </p:sp>
      <p:pic>
        <p:nvPicPr>
          <p:cNvPr id="15364" name="Picture 4" descr="http://enc.nutn.edu.tw/Download/PagePhoto/0/0/1843/6267041D-E21D-42DA-BE44-9AEF296375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32400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755576" y="3861048"/>
            <a:ext cx="29546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安非他命</a:t>
            </a:r>
          </a:p>
        </p:txBody>
      </p:sp>
      <p:pic>
        <p:nvPicPr>
          <p:cNvPr id="15366" name="Picture 10" descr="http://www.narconon.org.tw/FURL/data/www.narconon.org/files/taiwan/www.narconon.org.tw/source/photo/top/5-housedrug/2-druginformation/3-contentbig/0709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1255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矩形 9"/>
          <p:cNvSpPr>
            <a:spLocks noChangeArrowheads="1"/>
          </p:cNvSpPr>
          <p:nvPr/>
        </p:nvSpPr>
        <p:spPr bwMode="auto">
          <a:xfrm>
            <a:off x="395288" y="5876925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施用方式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口服、鼻吸、煙吸、注射</a:t>
            </a:r>
          </a:p>
        </p:txBody>
      </p:sp>
      <p:sp>
        <p:nvSpPr>
          <p:cNvPr id="15368" name="矩形 10"/>
          <p:cNvSpPr>
            <a:spLocks noChangeArrowheads="1"/>
          </p:cNvSpPr>
          <p:nvPr/>
        </p:nvSpPr>
        <p:spPr bwMode="auto">
          <a:xfrm>
            <a:off x="3708400" y="2997200"/>
            <a:ext cx="48958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初用時會有提神、振奮、欣快感、自信、滿足感；多次使用後，前述感覺會逐漸縮短或消失，不用時會感覺無力、沮喪、情緒低落而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致用量及頻次日增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。長期使用會造成如妄想型精神分裂症之安非他命精神病，症狀包括猜忌、多疑、妄想、情緒不穩、易怒、視幻覺、聽幻覺、觸幻覺、強迫或重覆性的行為及睡眠障礙等，亦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常伴有自殘、暴力攻擊行為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等。停用之戒斷症狀包括疲倦、沮喪、焦慮、易怒、全身無力，嚴重者甚至出現自殺或暴力攻擊行為。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因具有抑制食慾作用，常被摻入非法減肥藥中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，使用藥者在不知情的情況上癮，並造成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精神分裂、妄想症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等副作用。</a:t>
            </a:r>
          </a:p>
        </p:txBody>
      </p:sp>
      <p:sp>
        <p:nvSpPr>
          <p:cNvPr id="15369" name="文字方塊 10"/>
          <p:cNvSpPr txBox="1">
            <a:spLocks noChangeArrowheads="1"/>
          </p:cNvSpPr>
          <p:nvPr/>
        </p:nvSpPr>
        <p:spPr bwMode="auto">
          <a:xfrm>
            <a:off x="4716463" y="549275"/>
            <a:ext cx="3455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中樞神經興奮劑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enc.nutn.edu.tw/Download/PagePhoto/0/0/1844/F74BE0AD-15B1-4AD1-9532-DED1AE229A4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31845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99592" y="332656"/>
            <a:ext cx="15696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大麻</a:t>
            </a:r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468313" y="5084763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俗名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草、飯、麻仔、老鼠尾</a:t>
            </a:r>
          </a:p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施用方式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口服、較常見的型態為將大麻葉乾燥後，混雜煙草捲成香煙吸食</a:t>
            </a:r>
          </a:p>
        </p:txBody>
      </p:sp>
      <p:sp>
        <p:nvSpPr>
          <p:cNvPr id="14341" name="矩形 5"/>
          <p:cNvSpPr>
            <a:spLocks noChangeArrowheads="1"/>
          </p:cNvSpPr>
          <p:nvPr/>
        </p:nvSpPr>
        <p:spPr bwMode="auto">
          <a:xfrm>
            <a:off x="4284663" y="3357563"/>
            <a:ext cx="41386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吸食後會產生心跳加快、妄想、幻覺、口乾、眼睛發紅等現象。長期使用會造成記憶、學習及認知能力減退、體重增加、免疫力降低、不孕症、精子減少、精子活動減退及對周遭事務漠不關心之「動機缺乏症候群 」。一旦產生依賴性，突然停用會產生厭食、焦慮、不安、躁動、憂鬱、睡眠障礙等戒斷症狀。</a:t>
            </a:r>
          </a:p>
        </p:txBody>
      </p:sp>
      <p:pic>
        <p:nvPicPr>
          <p:cNvPr id="16390" name="Picture 2" descr="http://eulam.com/edit/uppic/2011-5/201105310319198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60350"/>
            <a:ext cx="44958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971550" y="1268413"/>
            <a:ext cx="23971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中樞神經迷幻劑</a:t>
            </a:r>
            <a:r>
              <a:rPr lang="zh-TW" altLang="en-US" dirty="0">
                <a:ea typeface="新細明體" pitchFamily="18" charset="-120"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nc.nutn.edu.tw/Download/PagePhoto/0/0/1845/846488CF-8F21-40F5-B850-6ABE80C63E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79512" y="692696"/>
            <a:ext cx="38363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搖頭丸</a:t>
            </a:r>
            <a:r>
              <a:rPr kumimoji="0" lang="en-US" altLang="zh-TW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MDMA</a:t>
            </a:r>
            <a:endParaRPr kumimoji="0" lang="zh-TW" alt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250825" y="4652963"/>
            <a:ext cx="417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俗稱：快樂丸、綠蝴蝶、亞當、狂喜、忘我、</a:t>
            </a:r>
            <a:r>
              <a:rPr kumimoji="0" lang="en-US" altLang="zh-TW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Ecstasy</a:t>
            </a:r>
            <a:r>
              <a:rPr kumimoji="0" lang="zh-TW" altLang="en-US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、衣服、</a:t>
            </a:r>
            <a:r>
              <a:rPr kumimoji="0" lang="en-US" altLang="zh-TW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Eve</a:t>
            </a:r>
            <a:r>
              <a:rPr kumimoji="0" lang="zh-TW" altLang="en-US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、夏娃</a:t>
            </a:r>
            <a:endParaRPr kumimoji="0" lang="en-US" altLang="zh-TW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常以各種不同顏色、圖案之錠劑、膠囊或粉末出現</a:t>
            </a:r>
          </a:p>
        </p:txBody>
      </p:sp>
      <p:sp>
        <p:nvSpPr>
          <p:cNvPr id="5" name="矩形 4"/>
          <p:cNvSpPr/>
          <p:nvPr/>
        </p:nvSpPr>
        <p:spPr>
          <a:xfrm>
            <a:off x="179388" y="59499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具有安非他命的興奮作用及三甲氧苯乙胺（</a:t>
            </a:r>
            <a:r>
              <a:rPr kumimoji="0" lang="en-US" altLang="zh-TW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Mescaline</a:t>
            </a:r>
            <a:r>
              <a:rPr kumimoji="0" lang="zh-TW" alt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）之迷幻作用。</a:t>
            </a:r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4932363" y="4941888"/>
            <a:ext cx="34559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中毒症狀包括體溫過高（可高達</a:t>
            </a:r>
            <a:r>
              <a:rPr kumimoji="0" lang="en-US" altLang="zh-TW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43℃</a:t>
            </a:r>
            <a:r>
              <a:rPr kumimoji="0" lang="zh-TW" altLang="en-US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）、脫水、低血鈉、急性高血壓、心律不整、凝血障礙、橫紋肌溶解及急性腎衰竭等症狀，嚴重者可能導致死亡。</a:t>
            </a:r>
          </a:p>
        </p:txBody>
      </p:sp>
      <p:pic>
        <p:nvPicPr>
          <p:cNvPr id="17415" name="Picture 2" descr="http://www.accuspeedy.com.tw/Y01_picture_mt/abuse_drugs/one_san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3241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732240" y="3284984"/>
            <a:ext cx="14847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LSD</a:t>
            </a:r>
            <a:endParaRPr kumimoji="0"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7417" name="文字方塊 8"/>
          <p:cNvSpPr txBox="1">
            <a:spLocks noChangeArrowheads="1"/>
          </p:cNvSpPr>
          <p:nvPr/>
        </p:nvSpPr>
        <p:spPr bwMode="auto">
          <a:xfrm>
            <a:off x="4932363" y="4437063"/>
            <a:ext cx="3262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俗稱：一粒沙、搖腳丸</a:t>
            </a:r>
          </a:p>
        </p:txBody>
      </p:sp>
      <p:sp>
        <p:nvSpPr>
          <p:cNvPr id="10" name="矩形 9"/>
          <p:cNvSpPr/>
          <p:nvPr/>
        </p:nvSpPr>
        <p:spPr>
          <a:xfrm>
            <a:off x="4499992" y="476672"/>
            <a:ext cx="3647153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/>
                <a:solidFill>
                  <a:schemeClr val="accent3"/>
                </a:solidFill>
                <a:latin typeface="標楷體" pitchFamily="65" charset="-120"/>
                <a:ea typeface="標楷體" pitchFamily="65" charset="-120"/>
              </a:rPr>
              <a:t>第二級毒品</a:t>
            </a:r>
          </a:p>
        </p:txBody>
      </p:sp>
      <p:sp>
        <p:nvSpPr>
          <p:cNvPr id="17419" name="文字方塊 10"/>
          <p:cNvSpPr txBox="1">
            <a:spLocks noChangeArrowheads="1"/>
          </p:cNvSpPr>
          <p:nvPr/>
        </p:nvSpPr>
        <p:spPr bwMode="auto">
          <a:xfrm>
            <a:off x="468313" y="4005263"/>
            <a:ext cx="3455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中樞神經興奮劑</a:t>
            </a:r>
          </a:p>
        </p:txBody>
      </p:sp>
      <p:sp>
        <p:nvSpPr>
          <p:cNvPr id="15372" name="矩形 11"/>
          <p:cNvSpPr>
            <a:spLocks noChangeArrowheads="1"/>
          </p:cNvSpPr>
          <p:nvPr/>
        </p:nvSpPr>
        <p:spPr bwMode="auto">
          <a:xfrm>
            <a:off x="4932363" y="4005263"/>
            <a:ext cx="2397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中樞神經迷幻劑</a:t>
            </a:r>
            <a:r>
              <a:rPr lang="zh-TW" altLang="en-US" dirty="0">
                <a:ea typeface="新細明體" pitchFamily="18" charset="-120"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nc.nutn.edu.tw/Download/PagePhoto/0/0/1854/8BBC5B0C-5735-4E3B-9893-F309BD0D2A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6004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enc.nutn.edu.tw/Download/PagePhoto/0/0/1855/FFAA84CD-C892-47DE-B829-F44FBB2EDF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33375"/>
            <a:ext cx="31686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300192" y="2348880"/>
            <a:ext cx="20217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K</a:t>
            </a: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他命</a:t>
            </a:r>
          </a:p>
        </p:txBody>
      </p:sp>
      <p:sp>
        <p:nvSpPr>
          <p:cNvPr id="5" name="矩形 4"/>
          <p:cNvSpPr/>
          <p:nvPr/>
        </p:nvSpPr>
        <p:spPr>
          <a:xfrm>
            <a:off x="2627784" y="1196752"/>
            <a:ext cx="16578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FM2</a:t>
            </a:r>
            <a:endParaRPr kumimoji="0"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88640"/>
            <a:ext cx="3647153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/>
                <a:solidFill>
                  <a:schemeClr val="accent3"/>
                </a:solidFill>
                <a:latin typeface="標楷體" pitchFamily="65" charset="-120"/>
                <a:ea typeface="標楷體" pitchFamily="65" charset="-120"/>
              </a:rPr>
              <a:t>第三級毒品</a:t>
            </a:r>
          </a:p>
        </p:txBody>
      </p:sp>
      <p:sp>
        <p:nvSpPr>
          <p:cNvPr id="18439" name="矩形 6"/>
          <p:cNvSpPr>
            <a:spLocks noChangeArrowheads="1"/>
          </p:cNvSpPr>
          <p:nvPr/>
        </p:nvSpPr>
        <p:spPr bwMode="auto">
          <a:xfrm>
            <a:off x="4356100" y="4652963"/>
            <a:ext cx="4283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罹患慢性間質性膀胱炎，變得頻尿、尿急、小便疼痛、血尿、下腹部疼痛，嚴重者甚至會出現尿量減少、水腫等腎功能不全的症狀。</a:t>
            </a:r>
          </a:p>
        </p:txBody>
      </p:sp>
      <p:sp>
        <p:nvSpPr>
          <p:cNvPr id="16392" name="矩形 7"/>
          <p:cNvSpPr>
            <a:spLocks noChangeArrowheads="1"/>
          </p:cNvSpPr>
          <p:nvPr/>
        </p:nvSpPr>
        <p:spPr bwMode="auto">
          <a:xfrm>
            <a:off x="539750" y="4292600"/>
            <a:ext cx="30591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俗稱</a:t>
            </a:r>
            <a:r>
              <a:rPr kumimoji="0"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：約會強暴丸、十字架、</a:t>
            </a:r>
            <a:r>
              <a:rPr kumimoji="0"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615</a:t>
            </a:r>
            <a:r>
              <a:rPr kumimoji="0"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815</a:t>
            </a:r>
            <a:r>
              <a:rPr kumimoji="0"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、強姦藥丸。</a:t>
            </a:r>
            <a:endParaRPr kumimoji="0" lang="en-US" altLang="zh-TW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kumimoji="0"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強力安眠藥</a:t>
            </a:r>
          </a:p>
        </p:txBody>
      </p:sp>
      <p:sp>
        <p:nvSpPr>
          <p:cNvPr id="9" name="矩形 8"/>
          <p:cNvSpPr/>
          <p:nvPr/>
        </p:nvSpPr>
        <p:spPr>
          <a:xfrm>
            <a:off x="539750" y="5157788"/>
            <a:ext cx="25654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施用方式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注射、口服</a:t>
            </a:r>
          </a:p>
        </p:txBody>
      </p:sp>
      <p:sp>
        <p:nvSpPr>
          <p:cNvPr id="10" name="矩形 9"/>
          <p:cNvSpPr/>
          <p:nvPr/>
        </p:nvSpPr>
        <p:spPr>
          <a:xfrm>
            <a:off x="4643438" y="3573463"/>
            <a:ext cx="428466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俗名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卡門、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他命、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Special K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粉、克他命、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仔</a:t>
            </a:r>
          </a:p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濫用方式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口服、鼻吸、煙吸、注射</a:t>
            </a:r>
          </a:p>
        </p:txBody>
      </p:sp>
      <p:sp>
        <p:nvSpPr>
          <p:cNvPr id="18443" name="矩形 10"/>
          <p:cNvSpPr>
            <a:spLocks noChangeArrowheads="1"/>
          </p:cNvSpPr>
          <p:nvPr/>
        </p:nvSpPr>
        <p:spPr bwMode="auto">
          <a:xfrm>
            <a:off x="323850" y="5516563"/>
            <a:ext cx="40322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苯二氮平類藥物，被濫用情形有增加趨勢，如下毒當作強暴犯罪工作（將被害者迷昏予以性侵害）、自殺工具等。</a:t>
            </a:r>
          </a:p>
        </p:txBody>
      </p:sp>
      <p:sp>
        <p:nvSpPr>
          <p:cNvPr id="18444" name="矩形 11"/>
          <p:cNvSpPr>
            <a:spLocks noChangeArrowheads="1"/>
          </p:cNvSpPr>
          <p:nvPr/>
        </p:nvSpPr>
        <p:spPr bwMode="auto">
          <a:xfrm>
            <a:off x="900113" y="12684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中樞神經抑制劑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7744" y="332656"/>
            <a:ext cx="3647153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/>
                <a:solidFill>
                  <a:schemeClr val="accent3"/>
                </a:solidFill>
                <a:latin typeface="標楷體" pitchFamily="65" charset="-120"/>
                <a:ea typeface="標楷體" pitchFamily="65" charset="-120"/>
              </a:rPr>
              <a:t>第四級毒品</a:t>
            </a:r>
          </a:p>
        </p:txBody>
      </p:sp>
      <p:pic>
        <p:nvPicPr>
          <p:cNvPr id="19459" name="Picture 2" descr="http://enc.nutn.edu.tw/Download/PagePhoto/0/0/1857/8E8E3537-91BA-4223-8759-21FA83CCBB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0575"/>
            <a:ext cx="2994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檢視圖片:二氮平Diazepam (上圖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00213"/>
            <a:ext cx="28797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矩形 4"/>
          <p:cNvSpPr>
            <a:spLocks noChangeArrowheads="1"/>
          </p:cNvSpPr>
          <p:nvPr/>
        </p:nvSpPr>
        <p:spPr bwMode="auto">
          <a:xfrm>
            <a:off x="611188" y="1557338"/>
            <a:ext cx="2674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三氮二氮平 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Alprazolam</a:t>
            </a: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6227763" y="12684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二氮平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Diazepam</a:t>
            </a:r>
          </a:p>
        </p:txBody>
      </p:sp>
      <p:sp>
        <p:nvSpPr>
          <p:cNvPr id="19463" name="矩形 6"/>
          <p:cNvSpPr>
            <a:spLocks noChangeArrowheads="1"/>
          </p:cNvSpPr>
          <p:nvPr/>
        </p:nvSpPr>
        <p:spPr bwMode="auto">
          <a:xfrm>
            <a:off x="468313" y="4581525"/>
            <a:ext cx="34671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俗 稱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：蝴蝶片、藍色小精靈</a:t>
            </a:r>
            <a:endParaRPr kumimoji="0" lang="en-US" altLang="zh-TW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濫用方式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口服</a:t>
            </a:r>
          </a:p>
          <a:p>
            <a:endParaRPr kumimoji="0" lang="zh-TW" altLang="en-US"/>
          </a:p>
        </p:txBody>
      </p:sp>
      <p:sp>
        <p:nvSpPr>
          <p:cNvPr id="19464" name="矩形 7"/>
          <p:cNvSpPr>
            <a:spLocks noChangeArrowheads="1"/>
          </p:cNvSpPr>
          <p:nvPr/>
        </p:nvSpPr>
        <p:spPr bwMode="auto">
          <a:xfrm>
            <a:off x="5724525" y="4581525"/>
            <a:ext cx="313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俗 稱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：安定、煩寧、凡林</a:t>
            </a:r>
            <a:endParaRPr kumimoji="0" lang="en-US" altLang="zh-TW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施用方式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 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注射、口服</a:t>
            </a:r>
            <a:endParaRPr kumimoji="0" lang="zh-TW" altLang="en-US"/>
          </a:p>
        </p:txBody>
      </p:sp>
      <p:sp>
        <p:nvSpPr>
          <p:cNvPr id="19465" name="矩形 8"/>
          <p:cNvSpPr>
            <a:spLocks noChangeArrowheads="1"/>
          </p:cNvSpPr>
          <p:nvPr/>
        </p:nvSpPr>
        <p:spPr bwMode="auto">
          <a:xfrm>
            <a:off x="1763713" y="5445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長期使用會產生耐受性、依賴性及出現嗜睡、步履不穏、 注意力不集中、記憶力和判斷力減退等症狀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</a:rPr>
              <a:t>藥物濫用</a:t>
            </a:r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71600" y="23488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藥物？</a:t>
            </a:r>
            <a:endParaRPr lang="en-US" altLang="zh-TW" sz="3200" b="1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毒品？</a:t>
            </a:r>
            <a:endPara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毒品？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何謂「濫用」？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 descr="... ，全球每年有兩億八百萬人 使用違禁的毒品藥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0003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毒品“四大名旦” 身世让你喷饭 - 杨孝文 - 杨孝文的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4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015288" cy="914400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新興毒品介紹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8280400" cy="4968875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歷年來即溶包毒品發展情形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--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Clr>
                <a:srgbClr val="0000FF"/>
              </a:buClr>
              <a:buSzTx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查獲毒品案件中開始發現有即溶包毒品。</a:t>
            </a:r>
          </a:p>
          <a:p>
            <a:pPr marL="609600" indent="-609600">
              <a:lnSpc>
                <a:spcPct val="90000"/>
              </a:lnSpc>
              <a:buClr>
                <a:srgbClr val="0000FF"/>
              </a:buClr>
              <a:buSzTx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初期型態為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咖啡包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，後陸續為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奶茶包、花茶包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等型態，其製作方法分為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加工包裝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未加工包裝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609600" indent="-609600">
              <a:lnSpc>
                <a:spcPct val="90000"/>
              </a:lnSpc>
              <a:buClr>
                <a:srgbClr val="0000FF"/>
              </a:buClr>
              <a:buSzTx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大多供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娛樂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助興用。</a:t>
            </a:r>
          </a:p>
          <a:p>
            <a:pPr marL="609600" indent="-609600">
              <a:lnSpc>
                <a:spcPct val="90000"/>
              </a:lnSpc>
              <a:buClr>
                <a:srgbClr val="0000FF"/>
              </a:buClr>
              <a:buSzTx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少部分用以下藥迷昏受害者，進行洗劫或性侵等犯罪行為。</a:t>
            </a:r>
          </a:p>
          <a:p>
            <a:pPr marL="609600" indent="-609600">
              <a:lnSpc>
                <a:spcPct val="90000"/>
              </a:lnSpc>
              <a:buClr>
                <a:srgbClr val="0000FF"/>
              </a:buClr>
              <a:buSzTx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初期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含有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MDMA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（搖頭丸）、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愷他命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等毒品成分，後陸續發現含有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Mephedrone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（喵喵）、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bk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-MDMA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MDPV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（浴鹽）、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XLR11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等新興毒品。</a:t>
            </a:r>
          </a:p>
        </p:txBody>
      </p:sp>
    </p:spTree>
    <p:extLst>
      <p:ext uri="{BB962C8B-B14F-4D97-AF65-F5344CB8AC3E}">
        <p14:creationId xmlns:p14="http://schemas.microsoft.com/office/powerpoint/2010/main" val="277164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內容版面配置區 1"/>
          <p:cNvSpPr>
            <a:spLocks noGrp="1"/>
          </p:cNvSpPr>
          <p:nvPr>
            <p:ph idx="4294967295"/>
          </p:nvPr>
        </p:nvSpPr>
        <p:spPr>
          <a:xfrm>
            <a:off x="285750" y="1285875"/>
            <a:ext cx="6929438" cy="40719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人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zh-TW" altLang="en-US" sz="3200" dirty="0" smtClean="0"/>
              <a:t>年輕化、群聚化</a:t>
            </a:r>
            <a:endParaRPr lang="en-US" altLang="zh-TW" sz="3200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場所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zh-TW" altLang="en-US" sz="3200" dirty="0" smtClean="0"/>
              <a:t>娛樂化、多樣化</a:t>
            </a:r>
            <a:endParaRPr lang="en-US" altLang="zh-TW" sz="3200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種類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zh-TW" altLang="en-US" sz="3200" dirty="0" smtClean="0"/>
              <a:t>新興化、美麗化、包裝化、複數化</a:t>
            </a:r>
            <a:endParaRPr lang="en-US" altLang="zh-TW" sz="3200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價格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zh-TW" altLang="en-US" sz="3200" dirty="0" smtClean="0"/>
              <a:t>便宜化</a:t>
            </a:r>
            <a:endParaRPr lang="en-US" altLang="zh-TW" sz="3200" dirty="0" smtClean="0"/>
          </a:p>
          <a:p>
            <a:pPr lvl="2"/>
            <a:endParaRPr lang="zh-TW" altLang="en-US" sz="32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14282" y="142852"/>
          <a:ext cx="864399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右大括弧 6"/>
          <p:cNvSpPr/>
          <p:nvPr/>
        </p:nvSpPr>
        <p:spPr>
          <a:xfrm>
            <a:off x="6786563" y="1285875"/>
            <a:ext cx="1071562" cy="4000500"/>
          </a:xfrm>
          <a:prstGeom prst="rightBrac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929563" y="1214438"/>
            <a:ext cx="857250" cy="2143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更高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危險性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9" name="向上箭號圖說文字 8"/>
          <p:cNvSpPr/>
          <p:nvPr/>
        </p:nvSpPr>
        <p:spPr>
          <a:xfrm>
            <a:off x="357188" y="5072063"/>
            <a:ext cx="7643812" cy="16430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對執法、查緝、戒癮、鑑定，都產生重大挑戰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929563" y="3429000"/>
            <a:ext cx="857250" cy="2143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更高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黑數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？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5750" y="-309563"/>
            <a:ext cx="636588" cy="619126"/>
            <a:chOff x="1548" y="1653"/>
            <a:chExt cx="802" cy="777"/>
          </a:xfrm>
        </p:grpSpPr>
        <p:sp>
          <p:nvSpPr>
            <p:cNvPr id="101385" name="Freeform 16"/>
            <p:cNvSpPr>
              <a:spLocks/>
            </p:cNvSpPr>
            <p:nvPr/>
          </p:nvSpPr>
          <p:spPr bwMode="auto">
            <a:xfrm>
              <a:off x="1681" y="2140"/>
              <a:ext cx="669" cy="290"/>
            </a:xfrm>
            <a:custGeom>
              <a:avLst/>
              <a:gdLst>
                <a:gd name="T0" fmla="*/ 492 w 669"/>
                <a:gd name="T1" fmla="*/ 0 h 290"/>
                <a:gd name="T2" fmla="*/ 195 w 669"/>
                <a:gd name="T3" fmla="*/ 78 h 290"/>
                <a:gd name="T4" fmla="*/ 245 w 669"/>
                <a:gd name="T5" fmla="*/ 148 h 290"/>
                <a:gd name="T6" fmla="*/ 5 w 669"/>
                <a:gd name="T7" fmla="*/ 261 h 290"/>
                <a:gd name="T8" fmla="*/ 48 w 669"/>
                <a:gd name="T9" fmla="*/ 272 h 290"/>
                <a:gd name="T10" fmla="*/ 294 w 669"/>
                <a:gd name="T11" fmla="*/ 154 h 290"/>
                <a:gd name="T12" fmla="*/ 327 w 669"/>
                <a:gd name="T13" fmla="*/ 155 h 290"/>
                <a:gd name="T14" fmla="*/ 624 w 669"/>
                <a:gd name="T15" fmla="*/ 78 h 290"/>
                <a:gd name="T16" fmla="*/ 492 w 669"/>
                <a:gd name="T17" fmla="*/ 0 h 2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9"/>
                <a:gd name="T28" fmla="*/ 0 h 290"/>
                <a:gd name="T29" fmla="*/ 669 w 669"/>
                <a:gd name="T30" fmla="*/ 290 h 2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9" h="290">
                  <a:moveTo>
                    <a:pt x="492" y="0"/>
                  </a:moveTo>
                  <a:cubicBezTo>
                    <a:pt x="373" y="0"/>
                    <a:pt x="240" y="35"/>
                    <a:pt x="195" y="78"/>
                  </a:cubicBezTo>
                  <a:cubicBezTo>
                    <a:pt x="162" y="109"/>
                    <a:pt x="184" y="136"/>
                    <a:pt x="245" y="148"/>
                  </a:cubicBezTo>
                  <a:cubicBezTo>
                    <a:pt x="5" y="261"/>
                    <a:pt x="5" y="261"/>
                    <a:pt x="5" y="261"/>
                  </a:cubicBezTo>
                  <a:cubicBezTo>
                    <a:pt x="9" y="284"/>
                    <a:pt x="0" y="290"/>
                    <a:pt x="48" y="272"/>
                  </a:cubicBezTo>
                  <a:cubicBezTo>
                    <a:pt x="294" y="154"/>
                    <a:pt x="294" y="154"/>
                    <a:pt x="294" y="154"/>
                  </a:cubicBezTo>
                  <a:cubicBezTo>
                    <a:pt x="304" y="155"/>
                    <a:pt x="315" y="155"/>
                    <a:pt x="327" y="155"/>
                  </a:cubicBezTo>
                  <a:cubicBezTo>
                    <a:pt x="445" y="155"/>
                    <a:pt x="578" y="120"/>
                    <a:pt x="624" y="78"/>
                  </a:cubicBezTo>
                  <a:cubicBezTo>
                    <a:pt x="669" y="35"/>
                    <a:pt x="610" y="0"/>
                    <a:pt x="492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01386" name="Picture 17" descr="grau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1653"/>
              <a:ext cx="57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800219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eaLnBrk="1" hangingPunct="1">
              <a:buNone/>
              <a:defRPr/>
            </a:pPr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cs typeface="+mn-cs"/>
                <a:hlinkClick r:id="rId2" action="ppaction://hlinkfile"/>
              </a:rPr>
              <a:t>您知道</a:t>
            </a:r>
            <a:r>
              <a:rPr lang="zh-TW" altLang="en-US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cs typeface="+mn-cs"/>
                <a:hlinkClick r:id="rId2" action="ppaction://hlinkfile"/>
              </a:rPr>
              <a:t>他們</a:t>
            </a:r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cs typeface="+mn-cs"/>
                <a:hlinkClick r:id="rId2" action="ppaction://hlinkfile"/>
              </a:rPr>
              <a:t>在</a:t>
            </a:r>
            <a:r>
              <a:rPr lang="zh-TW" altLang="en-US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cs typeface="+mn-cs"/>
                <a:hlinkClick r:id="rId2" action="ppaction://hlinkfile"/>
              </a:rPr>
              <a:t>喝什麼嗎</a:t>
            </a:r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cs typeface="+mn-cs"/>
                <a:hlinkClick r:id="rId2" action="ppaction://hlinkfile"/>
              </a:rPr>
              <a:t>？</a:t>
            </a:r>
            <a:endParaRPr lang="zh-TW" altLang="en-US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cs typeface="+mn-c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8313" y="3979863"/>
            <a:ext cx="4103687" cy="265588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13" y="1849438"/>
            <a:ext cx="4103687" cy="220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063" y="4141788"/>
            <a:ext cx="3409950" cy="249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23"/>
          <a:stretch/>
        </p:blipFill>
        <p:spPr>
          <a:xfrm>
            <a:off x="4379913" y="1889125"/>
            <a:ext cx="3721100" cy="212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707886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eaLnBrk="1" hangingPunct="1">
              <a:buNone/>
              <a:defRPr/>
            </a:pPr>
            <a:r>
              <a:rPr lang="zh-TW" altLang="en-US" sz="4000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毒品大變身</a:t>
            </a:r>
            <a:r>
              <a:rPr lang="en-US" altLang="zh-TW" sz="4000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-</a:t>
            </a:r>
            <a:r>
              <a:rPr lang="zh-TW" altLang="en-US" sz="4000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悄悄潛入生活中</a:t>
            </a:r>
            <a:r>
              <a:rPr lang="en-US" altLang="zh-TW" sz="4000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……</a:t>
            </a:r>
            <a:endParaRPr lang="zh-TW" altLang="en-US" sz="4000" spc="50" dirty="0">
              <a:ln w="11430"/>
              <a:solidFill>
                <a:srgbClr val="C00000"/>
              </a:solidFill>
              <a:latin typeface="標楷體" pitchFamily="65" charset="-120"/>
              <a:cs typeface="+mn-cs"/>
            </a:endParaRPr>
          </a:p>
        </p:txBody>
      </p:sp>
      <p:pic>
        <p:nvPicPr>
          <p:cNvPr id="291844" name="Picture 16" descr="http://img.ltn.com.tw/2015/new/mar/18/images/bigPic/600_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3867150"/>
            <a:ext cx="4340225" cy="2825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1845" name="Picture 2" descr="「毒品」的圖片搜尋結果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08525" y="1192306"/>
            <a:ext cx="4119563" cy="27827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1846" name="Picture 24" descr="http://static.ettoday.net/images/245/d2451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192306"/>
            <a:ext cx="4251325" cy="2632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644008" y="4005064"/>
            <a:ext cx="4328307" cy="261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92888" cy="707886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buNone/>
              <a:defRPr/>
            </a:pPr>
            <a:r>
              <a:rPr lang="zh-TW" altLang="en-US" sz="4000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毒品大變身</a:t>
            </a:r>
            <a:r>
              <a:rPr lang="en-US" altLang="zh-TW" sz="4000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-</a:t>
            </a:r>
            <a:r>
              <a:rPr lang="zh-TW" altLang="en-US" sz="4000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悄悄潛入生活中</a:t>
            </a:r>
            <a:r>
              <a:rPr lang="en-US" altLang="zh-TW" sz="4000" spc="50" dirty="0" smtClean="0">
                <a:ln w="11430"/>
                <a:solidFill>
                  <a:srgbClr val="C00000"/>
                </a:solidFill>
                <a:latin typeface="標楷體" pitchFamily="65" charset="-120"/>
                <a:cs typeface="+mn-cs"/>
              </a:rPr>
              <a:t>……</a:t>
            </a:r>
            <a:endParaRPr lang="zh-TW" altLang="en-US" sz="4000" spc="50" dirty="0">
              <a:ln w="11430"/>
              <a:solidFill>
                <a:srgbClr val="C00000"/>
              </a:solidFill>
              <a:latin typeface="標楷體" pitchFamily="65" charset="-120"/>
              <a:cs typeface="+mn-cs"/>
            </a:endParaRPr>
          </a:p>
        </p:txBody>
      </p:sp>
      <p:pic>
        <p:nvPicPr>
          <p:cNvPr id="98307" name="Picture 22" descr="https://cdn.udn.com/img/1920/photo/web/news/20141114/230760_36f07a57cd283c05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75" y="1290638"/>
            <a:ext cx="43434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AutoShape 26" descr="http://static.apple.nextmedia.com/images/apple-photos/apple/20101019/large/19la4p1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" name="群組 7"/>
          <p:cNvGrpSpPr>
            <a:grpSpLocks/>
          </p:cNvGrpSpPr>
          <p:nvPr/>
        </p:nvGrpSpPr>
        <p:grpSpPr bwMode="auto">
          <a:xfrm>
            <a:off x="215900" y="3995738"/>
            <a:ext cx="3652838" cy="2566987"/>
            <a:chOff x="215900" y="3685032"/>
            <a:chExt cx="3868131" cy="2878200"/>
          </a:xfrm>
        </p:grpSpPr>
        <p:pic>
          <p:nvPicPr>
            <p:cNvPr id="98314" name="Picture 20" descr="http://img.chinatimes.com/newsphoto/2014-11-16/656/2014111600258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3685032"/>
              <a:ext cx="3652171" cy="287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5" name="Picture 20" descr="http://img.chinatimes.com/newsphoto/2014-11-16/656/2014111600258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21" y="3685032"/>
              <a:ext cx="1666010" cy="287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4330700" y="4144963"/>
            <a:ext cx="4283075" cy="2268537"/>
            <a:chOff x="4071974" y="4046598"/>
            <a:chExt cx="4700423" cy="2693420"/>
          </a:xfrm>
        </p:grpSpPr>
        <p:pic>
          <p:nvPicPr>
            <p:cNvPr id="98312" name="圖片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45" b="-343"/>
            <a:stretch>
              <a:fillRect/>
            </a:stretch>
          </p:blipFill>
          <p:spPr bwMode="auto">
            <a:xfrm>
              <a:off x="6715156" y="4065456"/>
              <a:ext cx="2057241" cy="267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3" name="圖片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74" y="4046598"/>
              <a:ext cx="2643182" cy="269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8311" name="圖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1049338"/>
            <a:ext cx="42862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頁尾版面配置區 2"/>
          <p:cNvSpPr>
            <a:spLocks noGrp="1"/>
          </p:cNvSpPr>
          <p:nvPr>
            <p:ph type="ftr" sz="quarter" idx="11"/>
          </p:nvPr>
        </p:nvSpPr>
        <p:spPr bwMode="auto">
          <a:xfrm>
            <a:off x="6727825" y="6408738"/>
            <a:ext cx="19192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endParaRPr lang="zh-TW" altLang="en-US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7929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8CDA89F-D761-4E2D-8B7F-454EFE85B61C}" type="slidenum">
              <a:rPr lang="zh-TW" altLang="en-US" sz="1200">
                <a:solidFill>
                  <a:srgbClr val="000000"/>
                </a:solidFill>
              </a:rPr>
              <a:pPr/>
              <a:t>25</a:t>
            </a:fld>
            <a:endParaRPr lang="zh-TW" altLang="en-US" sz="120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008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4000" spc="50" dirty="0">
                <a:ln w="11430"/>
                <a:solidFill>
                  <a:srgbClr val="C00000"/>
                </a:solidFill>
                <a:latin typeface="標楷體" pitchFamily="65" charset="-120"/>
              </a:rPr>
              <a:t>毒品大變身</a:t>
            </a:r>
            <a:r>
              <a:rPr lang="en-US" altLang="zh-TW" sz="4000" spc="50" dirty="0">
                <a:ln w="11430"/>
                <a:solidFill>
                  <a:srgbClr val="C00000"/>
                </a:solidFill>
                <a:latin typeface="標楷體" pitchFamily="65" charset="-120"/>
              </a:rPr>
              <a:t>-</a:t>
            </a:r>
            <a:r>
              <a:rPr lang="zh-TW" altLang="en-US" sz="4000" spc="50" dirty="0">
                <a:ln w="11430"/>
                <a:solidFill>
                  <a:srgbClr val="C00000"/>
                </a:solidFill>
                <a:latin typeface="標楷體" pitchFamily="65" charset="-120"/>
              </a:rPr>
              <a:t>悄悄潛入</a:t>
            </a:r>
            <a:r>
              <a:rPr lang="zh-TW" altLang="en-US" sz="4000" spc="50" dirty="0" smtClean="0">
                <a:ln w="11430"/>
                <a:solidFill>
                  <a:srgbClr val="C00000"/>
                </a:solidFill>
                <a:latin typeface="標楷體" pitchFamily="65" charset="-120"/>
              </a:rPr>
              <a:t>生活中</a:t>
            </a:r>
            <a:r>
              <a:rPr lang="en-US" altLang="zh-TW" sz="4000" spc="50" dirty="0" smtClean="0">
                <a:ln w="11430"/>
                <a:solidFill>
                  <a:srgbClr val="C00000"/>
                </a:solidFill>
                <a:latin typeface="標楷體" pitchFamily="65" charset="-120"/>
              </a:rPr>
              <a:t>…</a:t>
            </a:r>
            <a:r>
              <a:rPr lang="zh-TW" altLang="en-US" sz="4000" spc="50" dirty="0" smtClean="0">
                <a:ln w="11430"/>
                <a:solidFill>
                  <a:srgbClr val="C00000"/>
                </a:solidFill>
                <a:latin typeface="標楷體" pitchFamily="65" charset="-120"/>
              </a:rPr>
              <a:t>中</a:t>
            </a:r>
            <a:r>
              <a:rPr lang="en-US" altLang="zh-TW" sz="4000" spc="50" dirty="0">
                <a:ln w="11430"/>
                <a:solidFill>
                  <a:srgbClr val="C00000"/>
                </a:solidFill>
                <a:latin typeface="標楷體" pitchFamily="65" charset="-120"/>
              </a:rPr>
              <a:t>……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63" y="996950"/>
            <a:ext cx="3862387" cy="283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" y="963613"/>
            <a:ext cx="4079875" cy="273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07938" name="Picture 2" descr="420_0bb2add6f810a4af51f32a9c47baf51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3946525"/>
            <a:ext cx="3800475" cy="274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圖片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952875" cy="273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95536" y="404664"/>
            <a:ext cx="8370639" cy="8145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現在毒品長這樣，一不小心</a:t>
            </a:r>
            <a:r>
              <a:rPr kumimoji="0" lang="zh-TW" altLang="en-US" sz="4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會中</a:t>
            </a:r>
            <a:endParaRPr kumimoji="0" lang="zh-TW" altLang="en-US" sz="4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userfile\p220676149\Desktop\新興毒品照\14888796613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3382963"/>
            <a:ext cx="4427984" cy="3475037"/>
          </a:xfrm>
          <a:prstGeom prst="rect">
            <a:avLst/>
          </a:prstGeom>
          <a:noFill/>
        </p:spPr>
      </p:pic>
      <p:pic>
        <p:nvPicPr>
          <p:cNvPr id="1027" name="Picture 3" descr="d:\userfile\p220676149\Desktop\新興毒品照\14888795969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16016" cy="2960175"/>
          </a:xfrm>
          <a:prstGeom prst="rect">
            <a:avLst/>
          </a:prstGeom>
          <a:noFill/>
        </p:spPr>
      </p:pic>
      <p:pic>
        <p:nvPicPr>
          <p:cNvPr id="1028" name="Picture 4" descr="d:\userfile\p220676149\Desktop\新興毒品照\1488879652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44157"/>
            <a:ext cx="4716016" cy="2613843"/>
          </a:xfrm>
          <a:prstGeom prst="rect">
            <a:avLst/>
          </a:prstGeom>
          <a:noFill/>
        </p:spPr>
      </p:pic>
      <p:pic>
        <p:nvPicPr>
          <p:cNvPr id="1029" name="Picture 5" descr="d:\userfile\p220676149\Desktop\新興毒品照\14888796366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0639" cy="814536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dirty="0" smtClean="0"/>
              <a:t>現在毒品長這樣，一不小心</a:t>
            </a:r>
            <a:r>
              <a:rPr lang="zh-TW" altLang="en-US" dirty="0" smtClean="0">
                <a:solidFill>
                  <a:srgbClr val="FF0000"/>
                </a:solidFill>
              </a:rPr>
              <a:t>會中</a:t>
            </a:r>
          </a:p>
        </p:txBody>
      </p:sp>
      <p:sp>
        <p:nvSpPr>
          <p:cNvPr id="94211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94212" name="Picture 2" descr="「大學生毒品趴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628775"/>
            <a:ext cx="42481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3" descr="C:\Users\User\Desktop\600_1490102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9243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右箭號 7"/>
          <p:cNvSpPr/>
          <p:nvPr/>
        </p:nvSpPr>
        <p:spPr>
          <a:xfrm>
            <a:off x="3708400" y="3644900"/>
            <a:ext cx="1439863" cy="863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612775" y="404664"/>
            <a:ext cx="8153400" cy="814536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毒品也開始搞文創「</a:t>
            </a:r>
            <a:r>
              <a:rPr lang="en-US" altLang="zh-TW" sz="3600" dirty="0" err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Aniki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」潮毒熱銷</a:t>
            </a:r>
            <a:endParaRPr lang="zh-TW" altLang="en-US" sz="3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5235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endParaRPr lang="zh-TW" altLang="en-US" dirty="0" smtClean="0"/>
          </a:p>
        </p:txBody>
      </p:sp>
      <p:pic>
        <p:nvPicPr>
          <p:cNvPr id="95236" name="Picture 2" descr="http://static.ettoday.net/images/866/d866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77057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539750" y="33337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0000FF"/>
                </a:solidFill>
                <a:latin typeface="Calibri" pitchFamily="34" charset="0"/>
                <a:ea typeface="標楷體" pitchFamily="65" charset="-120"/>
              </a:rPr>
              <a:t>網路搜尋「新型毒品」</a:t>
            </a:r>
          </a:p>
        </p:txBody>
      </p:sp>
      <p:pic>
        <p:nvPicPr>
          <p:cNvPr id="40963" name="Picture 5" descr="新型毒品(搜尋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4963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5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6512511" cy="1143000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毒品與管制藥物</a:t>
            </a:r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285720" y="1285860"/>
          <a:ext cx="84010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15287" cy="720725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網路搜尋「新型毒品」</a:t>
            </a:r>
          </a:p>
        </p:txBody>
      </p:sp>
      <p:pic>
        <p:nvPicPr>
          <p:cNvPr id="41987" name="Picture 5" descr="新型毒品(搜尋)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4963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012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4064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3988"/>
              </a:lnSpc>
            </a:pPr>
            <a:r>
              <a:rPr lang="zh-TW" altLang="en-CA" sz="3200" b="1">
                <a:solidFill>
                  <a:srgbClr val="000000"/>
                </a:solidFill>
                <a:latin typeface="Arial Unicode MS" pitchFamily="34" charset="-120"/>
                <a:ea typeface="標楷體" pitchFamily="65" charset="-120"/>
                <a:cs typeface="Arial Unicode MS" pitchFamily="34" charset="-120"/>
              </a:rPr>
              <a:t>常見混合型毒品外包裝</a:t>
            </a:r>
            <a:endParaRPr lang="en-CA" altLang="zh-TW" sz="3200" b="1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684213" y="321310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TW" altLang="en-CA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卡通包裝型態</a:t>
            </a:r>
            <a:endParaRPr lang="zh-TW" altLang="en-CA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eaLnBrk="1" hangingPunct="1">
              <a:lnSpc>
                <a:spcPts val="1838"/>
              </a:lnSpc>
            </a:pPr>
            <a:endParaRPr lang="zh-TW" altLang="en-CA" sz="1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827088" y="6308725"/>
            <a:ext cx="129698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98900" algn="l"/>
              </a:tabLs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TW" altLang="en-CA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果凍型態</a:t>
            </a:r>
            <a:r>
              <a:rPr lang="zh-TW" altLang="en-CA">
                <a:solidFill>
                  <a:srgbClr val="000000"/>
                </a:solidFill>
                <a:latin typeface="Arial Unicode MS" pitchFamily="34" charset="-120"/>
                <a:ea typeface="標楷體" pitchFamily="65" charset="-120"/>
                <a:cs typeface="Arial Unicode MS" pitchFamily="34" charset="-120"/>
              </a:rPr>
              <a:t>	</a:t>
            </a:r>
            <a:endParaRPr lang="zh-TW" altLang="en-CA">
              <a:solidFill>
                <a:srgbClr val="000000"/>
              </a:solidFill>
              <a:ea typeface="標楷體" pitchFamily="65" charset="-120"/>
              <a:cs typeface="Arial" charset="0"/>
            </a:endParaRPr>
          </a:p>
          <a:p>
            <a:pPr eaLnBrk="1" hangingPunct="1">
              <a:lnSpc>
                <a:spcPts val="1838"/>
              </a:lnSpc>
            </a:pPr>
            <a:endParaRPr lang="zh-TW" altLang="en-CA" sz="15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6948488" y="3284538"/>
            <a:ext cx="101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TW" altLang="en-CA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液態毒品</a:t>
            </a:r>
          </a:p>
          <a:p>
            <a:pPr eaLnBrk="1" hangingPunct="1">
              <a:lnSpc>
                <a:spcPts val="1838"/>
              </a:lnSpc>
            </a:pPr>
            <a:endParaRPr lang="en-CA" altLang="zh-TW" sz="1500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6372225" y="6237288"/>
            <a:ext cx="2286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zh-TW" altLang="en-CA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十八童人小氣閃型態</a:t>
            </a:r>
            <a:endParaRPr lang="en-CA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eaLnBrk="1" hangingPunct="1">
              <a:lnSpc>
                <a:spcPts val="1913"/>
              </a:lnSpc>
            </a:pPr>
            <a:endParaRPr lang="zh-TW" altLang="en-CA" sz="1500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3016" name="Rectangle 14"/>
          <p:cNvSpPr>
            <a:spLocks noChangeArrowheads="1"/>
          </p:cNvSpPr>
          <p:nvPr/>
        </p:nvSpPr>
        <p:spPr bwMode="auto">
          <a:xfrm>
            <a:off x="3132138" y="6165850"/>
            <a:ext cx="285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CA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仙楂餅型態（圓形片狀</a:t>
            </a:r>
            <a:r>
              <a:rPr lang="en-CA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)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3017" name="Rectangle 15"/>
          <p:cNvSpPr>
            <a:spLocks noChangeArrowheads="1"/>
          </p:cNvSpPr>
          <p:nvPr/>
        </p:nvSpPr>
        <p:spPr bwMode="auto">
          <a:xfrm>
            <a:off x="3132138" y="3141663"/>
            <a:ext cx="285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CA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仙楂餅型態（粉末包裝</a:t>
            </a:r>
            <a:r>
              <a:rPr lang="en-CA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)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0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611188" y="765175"/>
            <a:ext cx="406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3988"/>
              </a:lnSpc>
            </a:pPr>
            <a:r>
              <a:rPr lang="zh-TW" altLang="en-CA" sz="3200" b="1">
                <a:solidFill>
                  <a:srgbClr val="000000"/>
                </a:solidFill>
                <a:latin typeface="Arial Unicode MS" pitchFamily="34" charset="-120"/>
                <a:ea typeface="標楷體" pitchFamily="65" charset="-120"/>
                <a:cs typeface="Arial Unicode MS" pitchFamily="34" charset="-120"/>
              </a:rPr>
              <a:t>常見混合型毒品外包裝</a:t>
            </a:r>
            <a:endParaRPr lang="en-CA" altLang="zh-TW" sz="3200" b="1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45059" name="Picture 5" descr="高雄》古早零嘴「跳跳糖」成毒品包裝（照三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877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1116013" y="5876925"/>
            <a:ext cx="2663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zh-TW" altLang="en-CA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跳跳糖</a:t>
            </a:r>
            <a:r>
              <a:rPr lang="en-CA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(</a:t>
            </a:r>
            <a:r>
              <a:rPr lang="zh-TW" altLang="en-CA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兒童零食包裝</a:t>
            </a:r>
            <a:r>
              <a:rPr lang="en-CA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)</a:t>
            </a:r>
          </a:p>
          <a:p>
            <a:pPr eaLnBrk="1" hangingPunct="1">
              <a:lnSpc>
                <a:spcPts val="1838"/>
              </a:lnSpc>
            </a:pPr>
            <a:endParaRPr lang="zh-TW" altLang="en-US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5062" name="TextBox 3"/>
          <p:cNvSpPr txBox="1">
            <a:spLocks noChangeArrowheads="1"/>
          </p:cNvSpPr>
          <p:nvPr/>
        </p:nvSpPr>
        <p:spPr bwMode="auto">
          <a:xfrm>
            <a:off x="4211960" y="5877272"/>
            <a:ext cx="4608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zh-TW" altLang="en-CA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毒郵票</a:t>
            </a:r>
            <a:r>
              <a:rPr lang="en-CA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(</a:t>
            </a:r>
            <a:r>
              <a:rPr lang="zh-TW" altLang="en-CA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溶於水後</a:t>
            </a:r>
            <a:r>
              <a:rPr lang="zh-TW" altLang="en-CA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施用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或直接含於舌下</a:t>
            </a:r>
            <a:r>
              <a:rPr lang="en-CA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)</a:t>
            </a:r>
            <a:endParaRPr lang="en-CA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eaLnBrk="1" hangingPunct="1">
              <a:lnSpc>
                <a:spcPts val="1838"/>
              </a:lnSpc>
            </a:pP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7" name="Picture 102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824536" cy="429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45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539750" y="765175"/>
            <a:ext cx="406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3988"/>
              </a:lnSpc>
            </a:pPr>
            <a:r>
              <a:rPr lang="zh-TW" altLang="en-CA" sz="3200" b="1">
                <a:solidFill>
                  <a:srgbClr val="000000"/>
                </a:solidFill>
                <a:latin typeface="Arial Unicode MS" pitchFamily="34" charset="-120"/>
                <a:ea typeface="標楷體" pitchFamily="65" charset="-120"/>
                <a:cs typeface="Arial Unicode MS" pitchFamily="34" charset="-120"/>
              </a:rPr>
              <a:t>常見混合型毒品外包裝</a:t>
            </a:r>
            <a:endParaRPr lang="en-CA" altLang="zh-TW" sz="3200" b="1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529087" cy="248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43926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395536" y="4005064"/>
            <a:ext cx="1798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zh-TW" altLang="en-CA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果凍包裝</a:t>
            </a:r>
            <a:endParaRPr lang="en-CA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eaLnBrk="1" hangingPunct="1">
              <a:lnSpc>
                <a:spcPts val="1838"/>
              </a:lnSpc>
            </a:pP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6086" name="TextBox 3"/>
          <p:cNvSpPr txBox="1">
            <a:spLocks noChangeArrowheads="1"/>
          </p:cNvSpPr>
          <p:nvPr/>
        </p:nvSpPr>
        <p:spPr bwMode="auto">
          <a:xfrm>
            <a:off x="6156176" y="6391275"/>
            <a:ext cx="1798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zh-TW" altLang="en-CA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混合液態毒品</a:t>
            </a:r>
            <a:endParaRPr lang="en-CA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eaLnBrk="1" hangingPunct="1">
              <a:lnSpc>
                <a:spcPts val="1838"/>
              </a:lnSpc>
            </a:pP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7" name="Picture 2" descr="d:\userfile\p220676149\Desktop\新興毒品照\1988718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118360" cy="3048000"/>
          </a:xfrm>
          <a:prstGeom prst="rect">
            <a:avLst/>
          </a:prstGeom>
          <a:noFill/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444208" y="3861048"/>
            <a:ext cx="2520280" cy="648072"/>
          </a:xfrm>
        </p:spPr>
        <p:txBody>
          <a:bodyPr/>
          <a:lstStyle/>
          <a:p>
            <a:pPr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偽成糖果的嗎啡錠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87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4653136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現場查獲之毒品</a:t>
            </a:r>
            <a:endParaRPr lang="zh-TW" altLang="en-US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d:\userfile\p220676149\Desktop\新興毒品照\毒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551864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56784" cy="854968"/>
          </a:xfrm>
        </p:spPr>
        <p:txBody>
          <a:bodyPr/>
          <a:lstStyle/>
          <a:p>
            <a:pPr algn="ctr">
              <a:buNone/>
              <a:defRPr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傳統毒品與新型毒品的區別</a:t>
            </a:r>
            <a:endParaRPr lang="zh-TW" altLang="en-US" sz="40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67544" y="1484784"/>
            <a:ext cx="7467600" cy="4873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傳統毒品：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一、指「鴉片」、「海洛因」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等流行較早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之毒品，主要利用嬰粟等毒品原植物再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加工之半合成毒品，用於人體「鎮靜」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、「鎮痛」等用途，多為「吸煙式」、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「注射式」。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二、一般係在吸食前犯罪，因為對毒品的強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烈渴求，為獲取毒資或毒品，而犯下竊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盜、搶奪、甚至殺人等罪行。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68313" y="1700213"/>
            <a:ext cx="7467600" cy="48736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新型毒品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一、主要指「冰毒」、「搖頭丸」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人工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化學合成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的迷幻劑、興奮劑，又稱「實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驗室毒品」、「化學合成毒品」，多為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片劑或粉末，以口服或鼻吸式。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二、一般在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服用後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出現幻覺、亢奮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等精神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症狀，導致行為失控，從而發生犯罪事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件。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27584" y="548680"/>
            <a:ext cx="7056784" cy="8549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傳統毒品與新型毒品的區別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內容版面配置區 1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229600" cy="4525962"/>
          </a:xfrm>
          <a:prstGeom prst="rect">
            <a:avLst/>
          </a:prstGeom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4" name="圓角矩形 3"/>
          <p:cNvSpPr/>
          <p:nvPr/>
        </p:nvSpPr>
        <p:spPr>
          <a:xfrm>
            <a:off x="827584" y="1556792"/>
            <a:ext cx="2571750" cy="192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新興毒品</a:t>
            </a:r>
          </a:p>
        </p:txBody>
      </p:sp>
      <p:sp>
        <p:nvSpPr>
          <p:cNvPr id="5" name="向右箭號 4"/>
          <p:cNvSpPr/>
          <p:nvPr/>
        </p:nvSpPr>
        <p:spPr>
          <a:xfrm>
            <a:off x="3635896" y="1340768"/>
            <a:ext cx="1571625" cy="7858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500688" y="1000125"/>
            <a:ext cx="2571750" cy="150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多樣性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3635896" y="3068960"/>
            <a:ext cx="1571625" cy="78581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500688" y="2714625"/>
            <a:ext cx="2714625" cy="150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高變動性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3635896" y="4653136"/>
            <a:ext cx="1571625" cy="7858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357813" y="4357688"/>
            <a:ext cx="2857500" cy="1500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複合施用性</a:t>
            </a:r>
          </a:p>
        </p:txBody>
      </p:sp>
      <p:sp>
        <p:nvSpPr>
          <p:cNvPr id="13" name="向下箭號 12"/>
          <p:cNvSpPr/>
          <p:nvPr/>
        </p:nvSpPr>
        <p:spPr>
          <a:xfrm>
            <a:off x="1691680" y="3789040"/>
            <a:ext cx="857250" cy="9286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99592" y="4869160"/>
            <a:ext cx="2428875" cy="1500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群聚性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內容版面配置區 1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6429375" cy="52863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9100" indent="-419100" eaLnBrk="1" hangingPunct="1"/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毒品具有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itchFamily="65" charset="-120"/>
              </a:rPr>
              <a:t>群聚性</a:t>
            </a:r>
          </a:p>
          <a:p>
            <a:pPr marL="420688" lvl="1" indent="0" eaLnBrk="1" hangingPunct="1">
              <a:buFont typeface="Verdana" pitchFamily="34" charset="0"/>
              <a:buNone/>
            </a:pPr>
            <a:r>
              <a:rPr lang="zh-TW" altLang="en-US" dirty="0" smtClean="0">
                <a:ea typeface="標楷體" pitchFamily="65" charset="-120"/>
              </a:rPr>
              <a:t>特殊聚會場合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例如：網咖、</a:t>
            </a:r>
            <a:r>
              <a:rPr lang="en-US" altLang="zh-TW" dirty="0" smtClean="0">
                <a:ea typeface="標楷體" pitchFamily="65" charset="-120"/>
              </a:rPr>
              <a:t>PUB</a:t>
            </a:r>
            <a:r>
              <a:rPr lang="zh-TW" altLang="en-US" dirty="0" smtClean="0">
                <a:ea typeface="標楷體" pitchFamily="65" charset="-120"/>
              </a:rPr>
              <a:t>等</a:t>
            </a:r>
            <a:r>
              <a:rPr lang="en-US" altLang="zh-TW" dirty="0" smtClean="0">
                <a:ea typeface="標楷體" pitchFamily="65" charset="-120"/>
              </a:rPr>
              <a:t>)</a:t>
            </a:r>
            <a:r>
              <a:rPr lang="zh-TW" altLang="en-US" dirty="0" smtClean="0">
                <a:ea typeface="標楷體" pitchFamily="65" charset="-120"/>
              </a:rPr>
              <a:t>最容易聚集兜售毒品的藥頭，使學生接觸到毒品。</a:t>
            </a:r>
          </a:p>
          <a:p>
            <a:pPr marL="419100" indent="-419100" eaLnBrk="1" hangingPunct="1"/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毒品具有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itchFamily="65" charset="-120"/>
              </a:rPr>
              <a:t>公開性</a:t>
            </a:r>
          </a:p>
          <a:p>
            <a:pPr marL="420688" lvl="1" indent="0" eaLnBrk="1" hangingPunct="1">
              <a:buFont typeface="Verdana" pitchFamily="34" charset="0"/>
              <a:buNone/>
            </a:pPr>
            <a:r>
              <a:rPr lang="zh-TW" altLang="en-US" dirty="0" smtClean="0">
                <a:ea typeface="標楷體" pitchFamily="65" charset="-120"/>
              </a:rPr>
              <a:t>近年來毒品濫用的形態改變不易辨識，這也使得學生獲得毒品的來源更加方便。</a:t>
            </a:r>
            <a:endParaRPr lang="en-US" altLang="zh-TW" dirty="0" smtClean="0">
              <a:ea typeface="標楷體" pitchFamily="65" charset="-120"/>
            </a:endParaRPr>
          </a:p>
          <a:p>
            <a:pPr marL="419100" indent="-419100" eaLnBrk="1" hangingPunct="1">
              <a:lnSpc>
                <a:spcPct val="9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毒品具有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itchFamily="65" charset="-120"/>
              </a:rPr>
              <a:t>流通性</a:t>
            </a:r>
          </a:p>
          <a:p>
            <a:pPr marL="420688" lvl="1" indent="0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zh-TW" altLang="en-US" dirty="0" smtClean="0">
                <a:ea typeface="標楷體" pitchFamily="65" charset="-120"/>
              </a:rPr>
              <a:t>新興毒品因網路資訊傳遞快速，取得容易。</a:t>
            </a:r>
          </a:p>
          <a:p>
            <a:pPr marL="419100" indent="-419100" eaLnBrk="1" hangingPunct="1">
              <a:lnSpc>
                <a:spcPct val="9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毒品具有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itchFamily="65" charset="-120"/>
              </a:rPr>
              <a:t>便宜性</a:t>
            </a:r>
          </a:p>
          <a:p>
            <a:pPr marL="419100" indent="-4191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	較符合學生的經濟能力。</a:t>
            </a:r>
            <a:endParaRPr lang="zh-TW" altLang="en-US" sz="28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419100" indent="-419100" eaLnBrk="1" hangingPunct="1">
              <a:lnSpc>
                <a:spcPct val="9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毒品具有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itchFamily="65" charset="-120"/>
              </a:rPr>
              <a:t>流行性</a:t>
            </a:r>
          </a:p>
          <a:p>
            <a:pPr marL="419100" indent="-4191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	同儕影響</a:t>
            </a:r>
            <a:endParaRPr lang="zh-TW" altLang="en-US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12511" cy="92697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新興毒品與學生用藥之成因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向左箭號圖說文字 3"/>
          <p:cNvSpPr/>
          <p:nvPr/>
        </p:nvSpPr>
        <p:spPr>
          <a:xfrm>
            <a:off x="6215063" y="1000125"/>
            <a:ext cx="2571750" cy="5286375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rgbClr val="FF0000"/>
                </a:solidFill>
              </a:rPr>
              <a:t>好奇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altLang="zh-TW" sz="3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zh-TW" altLang="en-US" sz="3600" dirty="0">
                <a:solidFill>
                  <a:srgbClr val="FF0000"/>
                </a:solidFill>
              </a:rPr>
              <a:t>模仿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altLang="zh-TW" sz="3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zh-TW" altLang="en-US" sz="3600" dirty="0">
                <a:solidFill>
                  <a:srgbClr val="FF0000"/>
                </a:solidFill>
              </a:rPr>
              <a:t>同儕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altLang="zh-TW" sz="3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zh-TW" altLang="en-US" sz="3600" dirty="0">
                <a:solidFill>
                  <a:srgbClr val="FF0000"/>
                </a:solidFill>
              </a:rPr>
              <a:t>場所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altLang="zh-TW" sz="3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zh-TW" altLang="en-US" sz="3600" dirty="0">
                <a:solidFill>
                  <a:srgbClr val="FF0000"/>
                </a:solidFill>
              </a:rPr>
              <a:t>黑數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7605464" cy="6381328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zh-TW" altLang="en-US" sz="8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吸食新型毒品精神症狀主要表現有：</a:t>
            </a:r>
            <a:endParaRPr lang="en-US" altLang="zh-TW" sz="80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一、焦慮：</a:t>
            </a:r>
            <a:endParaRPr lang="en-US" altLang="zh-TW" sz="50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en-US" altLang="zh-TW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焦慮是一種煩躁、急切、提心吊膽、緊張不安的心境。焦慮者</a:t>
            </a:r>
            <a:endParaRPr lang="en-US" altLang="zh-TW" sz="5000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en-US" altLang="zh-TW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往往伴有神經功能紊亂的症狀，如急躁、心慌、出汗、手抖、</a:t>
            </a:r>
            <a:endParaRPr lang="en-US" altLang="zh-TW" sz="5000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血壓不穩、坐立不安、呼吸急促等緊張症狀。</a:t>
            </a:r>
            <a:endParaRPr lang="en-US" altLang="zh-TW" sz="5000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50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二、精神病性障礙：</a:t>
            </a: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主要表現是妄想、幻覺、幻聽、幻視等異常。</a:t>
            </a:r>
            <a:b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5000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三、意識障礙：</a:t>
            </a:r>
            <a:endParaRPr lang="en-US" altLang="zh-TW" sz="50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en-US" altLang="zh-TW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患者對周圍事物和自身感知遲鈍，注意力渙散，時間地點人物</a:t>
            </a:r>
            <a:endParaRPr lang="en-US" altLang="zh-TW" sz="5000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en-US" altLang="zh-TW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定向力差，尤其是時間定向。記憶減退或喪失，時間遺忘。思</a:t>
            </a:r>
            <a:endParaRPr lang="en-US" altLang="zh-TW" sz="5000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en-US" altLang="zh-TW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維不連貫，表情茫然，恍惚。</a:t>
            </a:r>
          </a:p>
          <a:p>
            <a:pPr fontAlgn="base">
              <a:buNone/>
            </a:pPr>
            <a:endParaRPr lang="en-US" altLang="zh-TW" sz="50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buNone/>
            </a:pPr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四、痴呆：</a:t>
            </a:r>
          </a:p>
          <a:p>
            <a:pPr>
              <a:buNone/>
            </a:pP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是指定向、記憶、理解、計算和學習能力以及判斷力全面障礙</a:t>
            </a:r>
            <a:endParaRPr lang="en-US" altLang="zh-TW" sz="5000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的一種綜合症狀。痴呆是患者在精神活動方面的紊亂，包括情</a:t>
            </a:r>
            <a:endParaRPr lang="en-US" altLang="zh-TW" sz="5000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50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感、思維和意志行為等，自我意識喪失。</a:t>
            </a:r>
            <a:endParaRPr lang="zh-TW" altLang="en-US" sz="50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>
              <a:buNone/>
              <a:defRPr/>
            </a:pPr>
            <a:r>
              <a:rPr lang="zh-TW" altLang="en-US" dirty="0" smtClean="0"/>
              <a:t>藥事法</a:t>
            </a:r>
          </a:p>
        </p:txBody>
      </p:sp>
      <p:sp>
        <p:nvSpPr>
          <p:cNvPr id="157699" name="內容版面配置區 4"/>
          <p:cNvSpPr>
            <a:spLocks noGrp="1"/>
          </p:cNvSpPr>
          <p:nvPr>
            <p:ph idx="4294967295"/>
          </p:nvPr>
        </p:nvSpPr>
        <p:spPr>
          <a:xfrm>
            <a:off x="285750" y="1143000"/>
            <a:ext cx="8643938" cy="5429250"/>
          </a:xfrm>
          <a:prstGeom prst="rect">
            <a:avLst/>
          </a:prstGeom>
        </p:spPr>
        <p:txBody>
          <a:bodyPr/>
          <a:lstStyle/>
          <a:p>
            <a:pPr>
              <a:buFont typeface="Wingdings 2" pitchFamily="18" charset="2"/>
              <a:buChar char=""/>
            </a:pPr>
            <a:r>
              <a:rPr lang="zh-TW" altLang="en-US" dirty="0" smtClean="0"/>
              <a:t>第  </a:t>
            </a:r>
            <a:r>
              <a:rPr lang="en-US" altLang="zh-TW" dirty="0" smtClean="0"/>
              <a:t>6 </a:t>
            </a:r>
            <a:r>
              <a:rPr lang="zh-TW" altLang="en-US" dirty="0" smtClean="0"/>
              <a:t>條    </a:t>
            </a:r>
            <a:endParaRPr lang="en-US" altLang="zh-TW" dirty="0" smtClean="0"/>
          </a:p>
          <a:p>
            <a:pPr>
              <a:buFont typeface="Wingdings 2" pitchFamily="18" charset="2"/>
              <a:buChar char=""/>
            </a:pPr>
            <a:r>
              <a:rPr lang="zh-TW" altLang="en-US" dirty="0" smtClean="0"/>
              <a:t>本法所稱藥品，係指左列各款之一之原料藥及製劑：</a:t>
            </a:r>
          </a:p>
          <a:p>
            <a:pPr lvl="1">
              <a:buFont typeface="Wingdings 2" pitchFamily="18" charset="2"/>
              <a:buChar char="³"/>
            </a:pPr>
            <a:r>
              <a:rPr lang="zh-TW" altLang="en-US" dirty="0" smtClean="0"/>
              <a:t> 一、載於中華藥典或經中央衛生主管機關認定之其他各國藥典、公定之國家處方集，或各該補充典籍之藥品。</a:t>
            </a:r>
          </a:p>
          <a:p>
            <a:pPr lvl="1">
              <a:buFont typeface="Wingdings 2" pitchFamily="18" charset="2"/>
              <a:buChar char="³"/>
            </a:pPr>
            <a:r>
              <a:rPr lang="zh-TW" altLang="en-US" dirty="0" smtClean="0"/>
              <a:t> 二、未載於前款，但使用於診斷、治療、減輕或預防人類疾病之藥品。</a:t>
            </a:r>
          </a:p>
          <a:p>
            <a:pPr lvl="1">
              <a:buFont typeface="Wingdings 2" pitchFamily="18" charset="2"/>
              <a:buChar char="³"/>
            </a:pPr>
            <a:r>
              <a:rPr lang="zh-TW" altLang="en-US" dirty="0" smtClean="0"/>
              <a:t>三、其他足以影響人類身體結構及生理機能之藥品。</a:t>
            </a:r>
          </a:p>
          <a:p>
            <a:pPr lvl="1">
              <a:buFont typeface="Wingdings 2" pitchFamily="18" charset="2"/>
              <a:buChar char="³"/>
            </a:pPr>
            <a:r>
              <a:rPr lang="zh-TW" altLang="en-US" dirty="0" smtClean="0"/>
              <a:t>四、用以配製前三款所列之藥品。</a:t>
            </a:r>
            <a:endParaRPr lang="en-US" altLang="zh-TW" dirty="0" smtClean="0"/>
          </a:p>
          <a:p>
            <a:pPr lvl="1">
              <a:buFont typeface="Wingdings 2" pitchFamily="18" charset="2"/>
              <a:buChar char="³"/>
            </a:pPr>
            <a:endParaRPr lang="en-US" altLang="zh-TW" dirty="0" smtClean="0"/>
          </a:p>
          <a:p>
            <a:pPr>
              <a:buFont typeface="Wingdings 2" pitchFamily="18" charset="2"/>
              <a:buChar char=""/>
            </a:pPr>
            <a:r>
              <a:rPr lang="zh-TW" altLang="en-US" dirty="0" smtClean="0"/>
              <a:t>第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條    </a:t>
            </a:r>
            <a:endParaRPr lang="en-US" altLang="zh-TW" dirty="0" smtClean="0"/>
          </a:p>
          <a:p>
            <a:pPr>
              <a:buFont typeface="Wingdings 2" pitchFamily="18" charset="2"/>
              <a:buChar char=""/>
            </a:pPr>
            <a:r>
              <a:rPr lang="zh-TW" altLang="en-US" dirty="0" smtClean="0"/>
              <a:t>本法所稱管制藥品，係指管制藥品管理條例第三條規定所稱之管制藥品。</a:t>
            </a:r>
          </a:p>
          <a:p>
            <a:pPr lvl="1">
              <a:buFont typeface="Wingdings 2" pitchFamily="18" charset="2"/>
              <a:buChar char="³"/>
            </a:pPr>
            <a:endParaRPr lang="zh-TW" altLang="en-US" dirty="0" smtClean="0"/>
          </a:p>
          <a:p>
            <a:pPr>
              <a:buFont typeface="Wingdings 2" pitchFamily="18" charset="2"/>
              <a:buChar char=""/>
            </a:pPr>
            <a:endParaRPr lang="zh-TW" altLang="en-US" dirty="0" smtClean="0"/>
          </a:p>
          <a:p>
            <a:pPr>
              <a:buFont typeface="Wingdings 2" pitchFamily="18" charset="2"/>
              <a:buChar char=""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5720423" cy="854968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喵喵</a:t>
            </a:r>
            <a:endParaRPr lang="zh-TW" altLang="en-US" sz="3600" b="1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11560" y="2132856"/>
            <a:ext cx="8064896" cy="43409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喵喵乃是一種結構類似卡西酮的毒品，藉著網路促銷而快速漫延，在歐美多個國家已造成超過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例死亡及嚴重中毒的案例，因此很快被各國列為毒品管制。</a:t>
            </a:r>
          </a:p>
          <a:p>
            <a:pPr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國內第一次發現喵喵是在民國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年，由航警局在航空包裹中查獲，之後有多起將喵喵摻入咖啡包遭警方查獲的新聞報導。目前</a:t>
            </a: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喵喵已納入第三級毒品列管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喵喵的毒性作用類似甲基安非他命、古柯鹼及搖頭丸，具有中樞神經興奮及迷幻作用，無實際醫療上用途，因作用時間短，故施用者會</a:t>
            </a: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不斷增加劑量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，其副作用會產生呼吸困難、脈搏過速、血壓升高、神智不清、錯覺、胸痛、憂鬱、記憶不集中、心悸等情況；嚴重者則可能全身抽筋，甚至死亡。</a:t>
            </a:r>
          </a:p>
          <a:p>
            <a:pPr>
              <a:defRPr/>
            </a:pP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672" y="1340768"/>
            <a:ext cx="5975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dirty="0" err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Mephedrone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成分之新興合成物質，俗稱「喵喵」，已在歐洲許多國家發生多起死亡案例。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6864" cy="1143000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根據英國的研究，喵喵濫用者在使用藥物後，</a:t>
            </a:r>
            <a:r>
              <a:rPr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56%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的人會出現至少一項下列的症狀</a:t>
            </a:r>
            <a:endParaRPr lang="zh-TW" altLang="en-US" sz="2800" b="1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075613" cy="487362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(1)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腸胃道症狀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：如口乾、噁心、嘔吐、腹部不適；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 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中樞神經系統症狀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：如發抖、牙關緊咬、脖子僵硬、頭痛、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頭暈、抽搐、視力模糊；焦慮、躁動、神智混亂、幻覺、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被害幻想、記憶力變差、注意力不集中； 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(3)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心血管系統症狀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：如脈搏過快、血壓升高、呼吸困難、胸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痛及指端因血管收縮變冷或變藍紫色； 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(4)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腎臟及泌尿系統症狀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：如解尿困難、可能腎毒性；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(5)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其他症狀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：如顏面潮紅、冒汗、鼻子或喉嚨流血或潰瘍、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免疫毒性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如血管炎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1143000"/>
          </a:xfrm>
        </p:spPr>
        <p:txBody>
          <a:bodyPr>
            <a:noAutofit/>
          </a:bodyPr>
          <a:lstStyle/>
          <a:p>
            <a:pPr algn="l">
              <a:buNone/>
              <a:defRPr/>
            </a:pP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浴鹽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全名為</a:t>
            </a:r>
            <a:r>
              <a:rPr lang="en-US" altLang="zh-TW" sz="3600" b="1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methylenedioxypyrovalerone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7" name="Picture 2" descr="d:\userfile\p220676149\Desktop\浴鹽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4076700"/>
            <a:ext cx="3529012" cy="2655888"/>
          </a:xfrm>
          <a:prstGeom prst="rect">
            <a:avLst/>
          </a:prstGeom>
          <a:noFill/>
        </p:spPr>
      </p:pic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539552" y="2708920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早在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1969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年就被合成出來本來想當成治療慢性疲勞的藥物，但臨床發現不但療效有限，還容易產生成癮性與幻覺</a:t>
            </a:r>
          </a:p>
        </p:txBody>
      </p:sp>
      <p:sp>
        <p:nvSpPr>
          <p:cNvPr id="26629" name="矩形 5"/>
          <p:cNvSpPr>
            <a:spLocks noChangeArrowheads="1"/>
          </p:cNvSpPr>
          <p:nvPr/>
        </p:nvSpPr>
        <p:spPr bwMode="auto">
          <a:xfrm>
            <a:off x="611188" y="1773238"/>
            <a:ext cx="81372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浴鹽屬人工合成卡西酮（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Cathinone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）之衍生化合物，主要成分包含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Methcathione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Mephedrone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MDPV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，因其結晶與沐浴用鹽類似故得名。</a:t>
            </a:r>
          </a:p>
        </p:txBody>
      </p:sp>
      <p:pic>
        <p:nvPicPr>
          <p:cNvPr id="26630" name="Picture 3" descr="d:\userfile\p220676149\Desktop\浴鹽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512511" cy="854968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使用「浴鹽」後之反應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147248" cy="4873625"/>
          </a:xfrm>
          <a:prstGeom prst="rect">
            <a:avLst/>
          </a:prstGeom>
        </p:spPr>
        <p:txBody>
          <a:bodyPr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心跳加速、血壓上升、血管收縮、失眠、噁心、牙關緊閉、體溫上升、發冷流汗、瞳孔擴大、頭痛、腎臟疼痛、耳鳴、頭暈、過度興奮、呼吸困難、激動、肌肉緊繃、偏執妄想、意識模糊、極度焦慮甚至出現暴力行為以及自殺的想法與行為等等狀況。相當危險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以「浴鹽」為例，不但可能引發四肢麻木、肌肉僵硬等症狀，在國外，更屢傳妄想症，有人因此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拿槍瘋狂掃射、摔小孩下樓、開車撞車甚至自殘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，在精神錯亂的情況下攻擊無辜民眾導致重傷。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467600" cy="1570038"/>
          </a:xfrm>
          <a:noFill/>
        </p:spPr>
        <p:txBody>
          <a:bodyPr/>
          <a:lstStyle/>
          <a:p>
            <a:pPr algn="l">
              <a:defRPr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年，發生了駭人聽聞的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「邁阿密食人魔」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事件。當時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65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歲的流浪漢隆諾普普無故遭受年輕人尤金的攻擊，隆諾臉部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％遭到尤金啃食，血肉模糊、難以辨認。事後證實，尤金服用了浴鹽。</a:t>
            </a:r>
            <a:endParaRPr lang="zh-TW" altLang="en-US" sz="24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675" name="Picture 2" descr="d:\userfile\p220676149\Desktop\啃臉魔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327275"/>
            <a:ext cx="6096000" cy="354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67544" y="332656"/>
            <a:ext cx="7920682" cy="2016968"/>
          </a:xfrm>
          <a:prstGeom prst="rect">
            <a:avLst/>
          </a:prstGeom>
        </p:spPr>
        <p:txBody>
          <a:bodyPr/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2016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日上午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時許發生於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2" tooltip="臺灣"/>
              </a:rPr>
              <a:t>臺灣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 tooltip="臺北市"/>
              </a:rPr>
              <a:t>臺北市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4" tooltip="內湖區"/>
              </a:rPr>
              <a:t>內湖區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的一宗</a:t>
            </a:r>
            <a:r>
              <a:rPr lang="zh-TW" altLang="en-US" sz="24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5" tooltip="隨機殺人"/>
              </a:rPr>
              <a:t>隨機殺人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事件，造成一名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歲女童死亡。王姓兇嫌在光天化日之下的鬧區竟對素不相識的女童行兇，且手段之殘暴，令人不寒而慄。正當大眾憤怒不解之際，媒體報導此嫌犯疑似使用新興毒品──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浴鹽（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BATH SALTS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pic>
        <p:nvPicPr>
          <p:cNvPr id="29699" name="Picture 2" descr="d:\userfile\p220676149\Desktop\殺童案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92375"/>
            <a:ext cx="808488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67600" cy="941387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浴鹽類毒品濫用件數　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年暴增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倍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124744"/>
            <a:ext cx="8291264" cy="534908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ctr"/>
            <a:r>
              <a:rPr lang="en-US" altLang="zh-TW" sz="1400" dirty="0" smtClean="0"/>
              <a:t>2016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06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22</a:t>
            </a:r>
            <a:r>
              <a:rPr lang="zh-TW" altLang="en-US" sz="1400" dirty="0" smtClean="0"/>
              <a:t>日蘋果日報</a:t>
            </a:r>
          </a:p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根據食藥署統計，新興濫用藥物「合成卡西酮類物質」佔所有濫用藥物的使用率，在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年間，從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0.43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％竄升到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25.94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％，案件數從每年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440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件暴增到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1390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件，暴增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倍。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「合成卡西酮類物質」最有名的就是會讓人狂暴化的「浴鹽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(Bath Salts)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」與「喵喵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800" b="1" dirty="0" err="1" smtClean="0">
                <a:latin typeface="標楷體" pitchFamily="65" charset="-120"/>
                <a:ea typeface="標楷體" pitchFamily="65" charset="-120"/>
              </a:rPr>
              <a:t>Mephedrone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。這些藥劑屬於中樞神經興奮劑，使用者容易出現幻覺、攻擊性、甚至暴力自殘行為。南投草屯療養院成癮治療科主任林滄耀說，近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年來，草屯療養院共收治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位使用藥物濫用成癮者，當中有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成都接觸過像是含有「浴鹽」、「喵喵」等含有數種毒品的「咖啡包」。當中最小的成癮者才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歲，也有一位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歲的成癮者，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因為吸食卡西酮類毒品，有情緒暴怒毆打同儕的暴力攻擊發生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。林滄耀說，這些成癮者很多都是中輟生，最常在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pub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夜店、汽車旅館取得卡西酮類毒品。來源很多都是來自本來就有在使用毒品的同儕朋友。他提醒，由於這類毒品是中樞神經興奮劑，使用過多除了會有幻覺、暴力傾向，也會造成高血壓，心血管疾病患者很腦溢血、心臟病發的風險也會大增。食藥署表示，目前新興「合成卡西酮類物質」，包括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Mephedrone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喵喵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Methylone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MDPV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Ethylone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等，俗稱「浴鹽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(Bath Salts)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」的產品，對於這類藥品違規件數五年暴增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倍，食藥署管制藥品組科長李品珠，目前國際上這類藥品都有相同趨勢，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常偽裝在咖啡包、奶茶包、糖果，平均混６種毒品，最多甚至混合１２種毒品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，提醒民眾注意。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黃仲丘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台北報導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64896" cy="1143000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浴鹽類毒品濫用件數　</a:t>
            </a: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年暴增</a:t>
            </a: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倍</a:t>
            </a:r>
            <a:endParaRPr lang="zh-TW" altLang="en-US" sz="40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7" name="Picture 2" descr="d:\userfile\p220676149\Desktop\APPL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4000500" cy="3313112"/>
          </a:xfrm>
          <a:prstGeom prst="rect">
            <a:avLst/>
          </a:prstGeom>
          <a:noFill/>
        </p:spPr>
      </p:pic>
      <p:pic>
        <p:nvPicPr>
          <p:cNvPr id="31748" name="Picture 3" descr="d:\userfile\p220676149\Desktop\APP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00213"/>
            <a:ext cx="40005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1143000"/>
          </a:xfrm>
        </p:spPr>
        <p:txBody>
          <a:bodyPr/>
          <a:lstStyle/>
          <a:p>
            <a:pPr algn="l">
              <a:buNone/>
            </a:pPr>
            <a:r>
              <a:rPr lang="zh-TW" altLang="zh-TW" dirty="0" smtClean="0"/>
              <a:t>吃了梅錠癱掉…竟摻Ｋ他命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08912" cy="4752528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六名年輕人酒後吃下號稱可解酒的「梅錠」，出現四肢無力、腹瀉頭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暈等症狀，二人還陷入昏迷，幸送醫後無礙，警方檢驗發現梅錠摻有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Ｋ他命，逮捕提供的許姓男子送辦。</a:t>
            </a: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警方表示，摻有Ｋ他命的梅錠，包裝外觀和市售的糖錠相似，口味也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差不多，研判是毒販為吸引年輕人吸毒，以糖果方式包裝，將追查梅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錠來源。警方也提醒民眾，不要吃來路不明的東西，以免染毒。</a:t>
            </a: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高市警方表示，毒販為吸引年輕人吸毒花招百出，之前曾在三合一即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溶咖啡包內及跳跳糖包裝內添加毒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品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，這次是利用酸甜的梅錠卸下年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輕人心房。</a:t>
            </a: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警方說，被查獲梅錠的包裝就像是市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售糖錠，吃起來酸酸甜甜。目前雖然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還沒有大流行，但大家還是要小心提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防，尤其是經常到夜店玩樂的年輕人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700"/>
              </a:lnSpc>
              <a:buNone/>
            </a:pP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，碰到陌生人要給零食，不要輕易嘗試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64288" y="134076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2016-01-11</a:t>
            </a:r>
            <a:endParaRPr lang="zh-TW" altLang="en-US" dirty="0"/>
          </a:p>
        </p:txBody>
      </p:sp>
      <p:pic>
        <p:nvPicPr>
          <p:cNvPr id="5" name="圖片 4" descr="http://pgw.udn.com.tw/gw/photo.php?u=http://uc.udn.com.tw/photo/2016/01/11/1/1710032.jpg&amp;sl=W&amp;fw=400&amp;exp=36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93096"/>
            <a:ext cx="40107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標題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smtClean="0"/>
          </a:p>
        </p:txBody>
      </p:sp>
      <p:sp>
        <p:nvSpPr>
          <p:cNvPr id="228355" name="副標題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zh-TW" altLang="en-US" smtClean="0"/>
          </a:p>
        </p:txBody>
      </p:sp>
      <p:pic>
        <p:nvPicPr>
          <p:cNvPr id="2283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8786812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zh-TW" altLang="en-US" dirty="0" smtClean="0"/>
              <a:t>管制</a:t>
            </a:r>
            <a:r>
              <a:rPr lang="zh-TW" altLang="en-US" dirty="0"/>
              <a:t>藥品管理條例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5872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buFont typeface="Wingdings 2" pitchFamily="18" charset="2"/>
              <a:buChar char=""/>
            </a:pPr>
            <a:r>
              <a:rPr lang="zh-TW" altLang="en-US" dirty="0" smtClean="0"/>
              <a:t>第  </a:t>
            </a:r>
            <a:r>
              <a:rPr lang="en-US" altLang="zh-TW" dirty="0" smtClean="0"/>
              <a:t>3 </a:t>
            </a:r>
            <a:r>
              <a:rPr lang="zh-TW" altLang="en-US" dirty="0" smtClean="0"/>
              <a:t>條    </a:t>
            </a:r>
            <a:endParaRPr lang="en-US" altLang="zh-TW" dirty="0" smtClean="0"/>
          </a:p>
          <a:p>
            <a:pPr>
              <a:buFont typeface="Wingdings 2" pitchFamily="18" charset="2"/>
              <a:buChar char=""/>
            </a:pPr>
            <a:r>
              <a:rPr lang="zh-TW" altLang="en-US" dirty="0" smtClean="0"/>
              <a:t>本條例所稱管制藥品，係指下列藥品：　　　　　　　　　　　　　　　</a:t>
            </a:r>
          </a:p>
          <a:p>
            <a:pPr>
              <a:buFont typeface="Wingdings 2" pitchFamily="18" charset="2"/>
              <a:buChar char=""/>
            </a:pPr>
            <a:r>
              <a:rPr lang="zh-TW" altLang="en-US" dirty="0" smtClean="0">
                <a:solidFill>
                  <a:srgbClr val="FF0000"/>
                </a:solidFill>
              </a:rPr>
              <a:t>一、成癮性麻醉藥品。</a:t>
            </a:r>
          </a:p>
          <a:p>
            <a:pPr>
              <a:buFont typeface="Wingdings 2" pitchFamily="18" charset="2"/>
              <a:buChar char=""/>
            </a:pPr>
            <a:r>
              <a:rPr lang="zh-TW" altLang="en-US" dirty="0" smtClean="0">
                <a:solidFill>
                  <a:srgbClr val="FF0000"/>
                </a:solidFill>
              </a:rPr>
              <a:t>二、影響精神藥品。　</a:t>
            </a:r>
          </a:p>
          <a:p>
            <a:pPr>
              <a:buFont typeface="Wingdings 2" pitchFamily="18" charset="2"/>
              <a:buChar char=""/>
            </a:pPr>
            <a:r>
              <a:rPr lang="zh-TW" altLang="en-US" dirty="0" smtClean="0">
                <a:solidFill>
                  <a:srgbClr val="FF0000"/>
                </a:solidFill>
              </a:rPr>
              <a:t>三、其他認為有加強管理必要之藥品。</a:t>
            </a:r>
            <a:r>
              <a:rPr lang="zh-TW" altLang="en-US" dirty="0" smtClean="0"/>
              <a:t>　　　　　　　　　　　　　　　</a:t>
            </a:r>
          </a:p>
          <a:p>
            <a:pPr>
              <a:buFont typeface="Wingdings 2" pitchFamily="18" charset="2"/>
              <a:buChar char=""/>
            </a:pPr>
            <a:r>
              <a:rPr lang="zh-TW" altLang="en-US" dirty="0" smtClean="0"/>
              <a:t>前項管制藥品限供醫藥及科學上之需用，依其習慣性、依賴性、濫用性及 社會危害性之程度，</a:t>
            </a:r>
            <a:r>
              <a:rPr lang="zh-TW" altLang="en-US" dirty="0" smtClean="0">
                <a:solidFill>
                  <a:srgbClr val="FF0000"/>
                </a:solidFill>
              </a:rPr>
              <a:t>分四級管理</a:t>
            </a:r>
            <a:r>
              <a:rPr lang="zh-TW" altLang="en-US" dirty="0" smtClean="0"/>
              <a:t>；其分級及品項，由中央衛生主管機關設  置管制藥品審議委員會審議後，報請行政院核定公告之。</a:t>
            </a:r>
          </a:p>
          <a:p>
            <a:pPr>
              <a:buFont typeface="Wingdings 2" pitchFamily="18" charset="2"/>
              <a:buChar char=""/>
            </a:pPr>
            <a:endParaRPr lang="zh-TW" altLang="en-US" dirty="0" smtClean="0"/>
          </a:p>
          <a:p>
            <a:pPr>
              <a:buFont typeface="Wingdings 2" pitchFamily="18" charset="2"/>
              <a:buChar char=""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123\宣導資料\圖檔\女大生-生日變忌日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3298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algn="l">
              <a:buNone/>
            </a:pPr>
            <a:r>
              <a:rPr lang="zh-TW" altLang="en-US" dirty="0" smtClean="0"/>
              <a:t>性 混酒 搖頭丸 女大生 生日變忌日     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71600" y="1988840"/>
            <a:ext cx="7416824" cy="43924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sz="2600" dirty="0" smtClean="0"/>
              <a:t>        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黃女就讀致理技術學院行銷與流通管理系四年級，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日生日凌晨，與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名友人相約至北市東區慶生狂歡，黃女喝下啤酒、威士忌、香檳及伏特加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種酒，直至凌晨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時許，與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歲林姓國中學長搭乘計程車至永和某摩鐵休息。兩人從摩鐵櫃檯走到房間時並無異狀，也不見黃女步履蹣跚，但兩人進房後倒頭就睡。昨日上午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時許，櫃台人員因休息時間將屆，致電告知，但林男則回應要再休息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小時。</a:t>
            </a:r>
          </a:p>
          <a:p>
            <a:pPr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林男隨後拿出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顆搖頭丸，黃女吃下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顆，他則只吃半顆，但吃下搖頭丸後兩人全身發抖、抽搐，黃女遂用林男手機致電袁姓男友人求救，袁男在上午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時許送來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瓶牛奶、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瓶飲料、香菸等。豈料，林男在下午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時許發現黃女呼吸急促、全身不停發抖，立刻通知櫃台人員叫救護車，他不斷幫黃女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CPR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急救。當救護人員抵達，黃女已無生命跡象，送往永和耕莘醫院急救仍宣告不治</a:t>
            </a:r>
          </a:p>
        </p:txBody>
      </p:sp>
      <p:sp>
        <p:nvSpPr>
          <p:cNvPr id="6" name="矩形 5"/>
          <p:cNvSpPr/>
          <p:nvPr/>
        </p:nvSpPr>
        <p:spPr>
          <a:xfrm>
            <a:off x="6372200" y="1628800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altLang="zh-TW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2015</a:t>
            </a:r>
            <a:r>
              <a:rPr lang="zh-TW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年</a:t>
            </a:r>
            <a:r>
              <a:rPr lang="en-US" altLang="zh-TW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03</a:t>
            </a:r>
            <a:r>
              <a:rPr lang="zh-TW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月</a:t>
            </a:r>
            <a:r>
              <a:rPr lang="en-US" altLang="zh-TW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31</a:t>
            </a:r>
            <a:r>
              <a:rPr lang="zh-TW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日中國時報</a:t>
            </a:r>
            <a:endParaRPr lang="zh-TW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W hotel </a:t>
            </a:r>
            <a:r>
              <a:rPr lang="zh-TW" altLang="en-US" dirty="0" smtClean="0"/>
              <a:t>毒趴  小模喪命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87624" y="1628800"/>
            <a:ext cx="7488832" cy="4968552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土豪哥與郭姓小模等一行人在</a:t>
            </a:r>
            <a:r>
              <a:rPr lang="en-US" altLang="zh-TW" dirty="0" smtClean="0"/>
              <a:t>12</a:t>
            </a:r>
            <a:r>
              <a:rPr lang="zh-TW" altLang="zh-TW" dirty="0" smtClean="0"/>
              <a:t>月</a:t>
            </a:r>
            <a:r>
              <a:rPr lang="en-US" altLang="zh-TW" dirty="0" smtClean="0"/>
              <a:t>3</a:t>
            </a:r>
            <a:r>
              <a:rPr lang="zh-TW" altLang="zh-TW" dirty="0" smtClean="0"/>
              <a:t>日進入</a:t>
            </a:r>
            <a:r>
              <a:rPr lang="en-US" altLang="zh-TW" dirty="0" smtClean="0"/>
              <a:t>W Hotel</a:t>
            </a:r>
            <a:r>
              <a:rPr lang="zh-TW" altLang="zh-TW" dirty="0" smtClean="0"/>
              <a:t>房間後，土豪哥便拿出安非他命、搖頭丸、</a:t>
            </a:r>
            <a:r>
              <a:rPr lang="en-US" altLang="zh-TW" dirty="0" smtClean="0"/>
              <a:t>MDA</a:t>
            </a:r>
            <a:r>
              <a:rPr lang="zh-TW" altLang="zh-TW" dirty="0" smtClean="0"/>
              <a:t>、</a:t>
            </a:r>
            <a:r>
              <a:rPr lang="en-US" altLang="zh-TW" dirty="0" smtClean="0"/>
              <a:t>PMA</a:t>
            </a:r>
            <a:r>
              <a:rPr lang="zh-TW" altLang="zh-TW" dirty="0" smtClean="0"/>
              <a:t>、愷他命、一粒眠、</a:t>
            </a:r>
            <a:r>
              <a:rPr lang="en-US" altLang="zh-TW" dirty="0" smtClean="0"/>
              <a:t>4-CMC</a:t>
            </a:r>
            <a:r>
              <a:rPr lang="zh-TW" altLang="zh-TW" dirty="0" smtClean="0"/>
              <a:t>等總計含</a:t>
            </a:r>
            <a:r>
              <a:rPr lang="en-US" altLang="zh-TW" dirty="0" smtClean="0"/>
              <a:t>10</a:t>
            </a:r>
            <a:r>
              <a:rPr lang="zh-TW" altLang="zh-TW" dirty="0" smtClean="0"/>
              <a:t>種毒品成分之軟糖、梅片、愷他命等物提供大家吸食。</a:t>
            </a:r>
          </a:p>
          <a:p>
            <a:r>
              <a:rPr lang="zh-TW" altLang="zh-TW" dirty="0" smtClean="0"/>
              <a:t>隨後土豪哥怕房內毒品用完，在大家進房</a:t>
            </a:r>
            <a:r>
              <a:rPr lang="en-US" altLang="zh-TW" dirty="0" smtClean="0"/>
              <a:t>1</a:t>
            </a:r>
            <a:r>
              <a:rPr lang="zh-TW" altLang="zh-TW" dirty="0" smtClean="0"/>
              <a:t>個小時之後又打電話訂購</a:t>
            </a:r>
            <a:r>
              <a:rPr lang="en-US" altLang="zh-TW" dirty="0" smtClean="0"/>
              <a:t>10</a:t>
            </a:r>
            <a:r>
              <a:rPr lang="zh-TW" altLang="zh-TW" dirty="0" smtClean="0"/>
              <a:t>多包含有毒品成分的「金色小惡魔咖啡包」，而在場的</a:t>
            </a:r>
            <a:r>
              <a:rPr lang="zh-TW" altLang="en-US" dirty="0" smtClean="0"/>
              <a:t>友人</a:t>
            </a:r>
            <a:r>
              <a:rPr lang="en-US" altLang="zh-TW" dirty="0" smtClean="0"/>
              <a:t>22</a:t>
            </a:r>
            <a:r>
              <a:rPr lang="zh-TW" altLang="zh-TW" dirty="0" smtClean="0"/>
              <a:t>小時之後又訂了</a:t>
            </a:r>
            <a:r>
              <a:rPr lang="en-US" altLang="zh-TW" dirty="0" smtClean="0"/>
              <a:t>20</a:t>
            </a:r>
            <a:r>
              <a:rPr lang="zh-TW" altLang="zh-TW" dirty="0" smtClean="0"/>
              <a:t>包「金色小惡魔咖啡包」。時至</a:t>
            </a:r>
            <a:r>
              <a:rPr lang="en-US" altLang="zh-TW" dirty="0" smtClean="0"/>
              <a:t>4</a:t>
            </a:r>
            <a:r>
              <a:rPr lang="zh-TW" altLang="zh-TW" dirty="0" smtClean="0"/>
              <a:t>日凌晨 ，</a:t>
            </a:r>
            <a:r>
              <a:rPr lang="zh-TW" altLang="en-US" dirty="0" smtClean="0"/>
              <a:t>又</a:t>
            </a:r>
            <a:r>
              <a:rPr lang="zh-TW" altLang="zh-TW" dirty="0" smtClean="0"/>
              <a:t>訂了</a:t>
            </a:r>
            <a:r>
              <a:rPr lang="en-US" altLang="zh-TW" dirty="0" smtClean="0"/>
              <a:t>5</a:t>
            </a:r>
            <a:r>
              <a:rPr lang="zh-TW" altLang="zh-TW" dirty="0" smtClean="0"/>
              <a:t>包小惡魔、搖頭丸</a:t>
            </a:r>
            <a:r>
              <a:rPr lang="en-US" altLang="zh-TW" dirty="0" smtClean="0"/>
              <a:t>20</a:t>
            </a:r>
            <a:r>
              <a:rPr lang="zh-TW" altLang="zh-TW" dirty="0" smtClean="0"/>
              <a:t>顆、</a:t>
            </a:r>
            <a:r>
              <a:rPr lang="en-US" altLang="zh-TW" dirty="0" smtClean="0"/>
              <a:t>K</a:t>
            </a:r>
            <a:r>
              <a:rPr lang="zh-TW" altLang="zh-TW" dirty="0" smtClean="0"/>
              <a:t>他命</a:t>
            </a:r>
            <a:r>
              <a:rPr lang="en-US" altLang="zh-TW" dirty="0" smtClean="0"/>
              <a:t>20</a:t>
            </a:r>
            <a:r>
              <a:rPr lang="zh-TW" altLang="zh-TW" dirty="0" smtClean="0"/>
              <a:t>公克；</a:t>
            </a:r>
            <a:r>
              <a:rPr lang="en-US" altLang="zh-TW" dirty="0" smtClean="0"/>
              <a:t>6</a:t>
            </a:r>
            <a:r>
              <a:rPr lang="zh-TW" altLang="zh-TW" dirty="0" smtClean="0"/>
              <a:t>號凌晨，小姐「曼曼」則拿</a:t>
            </a:r>
            <a:r>
              <a:rPr lang="en-US" altLang="zh-TW" dirty="0" smtClean="0"/>
              <a:t>2</a:t>
            </a:r>
            <a:r>
              <a:rPr lang="zh-TW" altLang="zh-TW" dirty="0" smtClean="0"/>
              <a:t>萬元買毒咖啡包、</a:t>
            </a:r>
            <a:r>
              <a:rPr lang="en-US" altLang="zh-TW" dirty="0" smtClean="0"/>
              <a:t>K</a:t>
            </a:r>
            <a:r>
              <a:rPr lang="zh-TW" altLang="zh-TW" dirty="0" smtClean="0"/>
              <a:t>他命等毒品，而以上的毒品款項都是由土豪哥包辦。</a:t>
            </a:r>
            <a:r>
              <a:rPr lang="en-US" altLang="zh-TW" dirty="0" smtClean="0"/>
              <a:t>7</a:t>
            </a:r>
            <a:r>
              <a:rPr lang="zh-TW" altLang="zh-TW" dirty="0" smtClean="0"/>
              <a:t>日凌晨</a:t>
            </a:r>
            <a:r>
              <a:rPr lang="en-US" altLang="zh-TW" dirty="0" smtClean="0"/>
              <a:t>4</a:t>
            </a:r>
            <a:r>
              <a:rPr lang="zh-TW" altLang="zh-TW" dirty="0" smtClean="0"/>
              <a:t>時許，郭女因混用毒品出現反覆穿脫衣服、神智不清等異狀，當時在場的</a:t>
            </a:r>
            <a:r>
              <a:rPr lang="zh-TW" altLang="en-US" dirty="0" smtClean="0"/>
              <a:t>人</a:t>
            </a:r>
            <a:r>
              <a:rPr lang="zh-TW" altLang="zh-TW" dirty="0" smtClean="0"/>
              <a:t>竟未立即將郭女送醫急救，反而通知吳姓密醫到場，為郭女施打「排毒針」點滴。</a:t>
            </a:r>
          </a:p>
          <a:p>
            <a:r>
              <a:rPr lang="zh-TW" altLang="zh-TW" dirty="0" smtClean="0"/>
              <a:t>同日上午</a:t>
            </a:r>
            <a:r>
              <a:rPr lang="en-US" altLang="zh-TW" dirty="0" smtClean="0"/>
              <a:t>10</a:t>
            </a:r>
            <a:r>
              <a:rPr lang="zh-TW" altLang="zh-TW" dirty="0" smtClean="0"/>
              <a:t>時許，郭女狀況不但未改善，還出現意識不清、呼吸聲異常、大小便失禁情形，才由洪</a:t>
            </a:r>
            <a:r>
              <a:rPr lang="zh-TW" altLang="en-US" dirty="0" smtClean="0"/>
              <a:t>男</a:t>
            </a:r>
            <a:r>
              <a:rPr lang="zh-TW" altLang="zh-TW" dirty="0" smtClean="0"/>
              <a:t>、江</a:t>
            </a:r>
            <a:r>
              <a:rPr lang="zh-TW" altLang="en-US" dirty="0" smtClean="0"/>
              <a:t>男</a:t>
            </a:r>
            <a:r>
              <a:rPr lang="zh-TW" altLang="zh-TW" dirty="0" smtClean="0"/>
              <a:t>帶同郭女搭計程車送醫急救，但郭女仍不幸死亡。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04248" y="1340768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altLang="zh-TW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2017</a:t>
            </a:r>
            <a:r>
              <a:rPr lang="zh-TW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年</a:t>
            </a:r>
            <a:r>
              <a:rPr lang="en-US" altLang="zh-TW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02</a:t>
            </a:r>
            <a:r>
              <a:rPr lang="zh-TW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月自由時報</a:t>
            </a:r>
            <a:endParaRPr lang="zh-TW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3140968"/>
            <a:ext cx="7488831" cy="3384376"/>
          </a:xfrm>
        </p:spPr>
        <p:txBody>
          <a:bodyPr/>
          <a:lstStyle/>
          <a:p>
            <a:pPr algn="l">
              <a:buNone/>
            </a:pPr>
            <a:r>
              <a:rPr lang="zh-TW" altLang="zh-TW" sz="2000" dirty="0" smtClean="0"/>
              <a:t>根據《壹電視》報導，郭姓小模在生前打電話向姐妹求救，錄音檔如今流出，可以聽到她用微喘的聲音和姐妹說：「妳知道剛剛有多恐怖嗎？有個妹剛吃完</a:t>
            </a:r>
            <a:r>
              <a:rPr lang="en-US" altLang="zh-TW" sz="2000" dirty="0" smtClean="0"/>
              <a:t>(</a:t>
            </a:r>
            <a:r>
              <a:rPr lang="zh-TW" altLang="zh-TW" sz="2000" dirty="0" smtClean="0"/>
              <a:t>毒品</a:t>
            </a:r>
            <a:r>
              <a:rPr lang="en-US" altLang="zh-TW" sz="2000" dirty="0" smtClean="0"/>
              <a:t>)</a:t>
            </a:r>
            <a:r>
              <a:rPr lang="zh-TW" altLang="zh-TW" sz="2000" dirty="0" smtClean="0"/>
              <a:t>半顆才剛沒多久就吐了，結果她自己又吃，她就撞到牆，很嚴重」後來她又驚恐的說：「有女子也吃完半顆後開始抽筋，感覺已經進入另一個世界，現場根本是群魔亂舞」。</a:t>
            </a:r>
            <a:br>
              <a:rPr lang="zh-TW" altLang="zh-TW" sz="2000" dirty="0" smtClean="0"/>
            </a:br>
            <a:r>
              <a:rPr lang="zh-TW" altLang="zh-TW" sz="2000" dirty="0" smtClean="0"/>
              <a:t>郭女在求救錄音檔中語氣顫抖，講話小聲，似乎已經查覺這個毒趴不單純，結果自己卻昏迷在浴室中，送醫不治。根據法醫解剖報告指出，郭姓小模體內驗出含安非他命、搖頭丸及常被拿來當作春藥使用的「鴛鴦錠」，確定女模是因毒品引發腎衰竭和橫紋肌溶解，才導致喪命。</a:t>
            </a:r>
            <a:br>
              <a:rPr lang="zh-TW" altLang="zh-TW" sz="2000" dirty="0" smtClean="0"/>
            </a:br>
            <a:endParaRPr lang="zh-TW" altLang="en-US" sz="2000" dirty="0"/>
          </a:p>
        </p:txBody>
      </p:sp>
      <p:pic>
        <p:nvPicPr>
          <p:cNvPr id="3074" name="Picture 2" descr="d:\userfile\p220676149\Desktop\新興毒品照\w 錄音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351869" cy="2384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14290"/>
            <a:ext cx="6629400" cy="1143000"/>
          </a:xfrm>
        </p:spPr>
        <p:txBody>
          <a:bodyPr/>
          <a:lstStyle/>
          <a:p>
            <a:pPr algn="l" eaLnBrk="1" hangingPunct="1">
              <a:buNone/>
              <a:defRPr/>
            </a:pPr>
            <a:r>
              <a:rPr lang="zh-TW" altLang="en-US" sz="6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新的鴉片戰爭</a:t>
            </a:r>
            <a:r>
              <a:rPr lang="en-US" altLang="zh-TW" sz="6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6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628800"/>
            <a:ext cx="8669338" cy="468052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這場戰爭我們應該還很有的打！！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毒品種類及施用人口改變了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方式及通路改變了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為何要打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還是投降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/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如果要繼續打，應該怎麼打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p1.yimg.com/ib/th?id=HN.608014919381027509&amp;pid=15.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6164659" cy="46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標題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714500"/>
          </a:xfrm>
        </p:spPr>
        <p:txBody>
          <a:bodyPr/>
          <a:lstStyle/>
          <a:p>
            <a:pPr algn="l">
              <a:buNone/>
            </a:pPr>
            <a:r>
              <a:rPr lang="zh-TW" altLang="en-US" sz="5400" dirty="0" smtClean="0"/>
              <a:t>少年事件及校園毒品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>…..</a:t>
            </a:r>
            <a:r>
              <a:rPr lang="zh-TW" altLang="en-US" sz="5400" dirty="0" smtClean="0"/>
              <a:t>永遠要記得</a:t>
            </a:r>
            <a:r>
              <a:rPr lang="en-US" altLang="zh-TW" sz="5400" dirty="0" smtClean="0"/>
              <a:t>…</a:t>
            </a:r>
            <a:endParaRPr lang="zh-TW" altLang="en-US" sz="5400" dirty="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警察女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548680"/>
            <a:ext cx="2305050" cy="4006850"/>
          </a:xfrm>
          <a:prstGeom prst="rect">
            <a:avLst/>
          </a:prstGeom>
          <a:noFill/>
          <a:ln/>
        </p:spPr>
      </p:pic>
      <p:sp>
        <p:nvSpPr>
          <p:cNvPr id="3" name="矩形 2"/>
          <p:cNvSpPr/>
          <p:nvPr/>
        </p:nvSpPr>
        <p:spPr>
          <a:xfrm>
            <a:off x="2987824" y="4941168"/>
            <a:ext cx="3320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謝謝指教</a:t>
            </a:r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zh-TW" altLang="en-US" sz="4800" dirty="0" smtClean="0"/>
              <a:t>毒品危害防制條例第  </a:t>
            </a:r>
            <a:r>
              <a:rPr lang="en-US" altLang="zh-TW" sz="4800" dirty="0" smtClean="0"/>
              <a:t>2 </a:t>
            </a:r>
            <a:r>
              <a:rPr lang="zh-TW" altLang="en-US" sz="4800" dirty="0" smtClean="0"/>
              <a:t>條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/>
            </a:r>
            <a:br>
              <a:rPr lang="zh-TW" altLang="en-US" sz="4000" dirty="0"/>
            </a:br>
            <a:endParaRPr lang="zh-TW" altLang="en-US" sz="4000" dirty="0"/>
          </a:p>
        </p:txBody>
      </p:sp>
      <p:sp>
        <p:nvSpPr>
          <p:cNvPr id="159747" name="內容版面配置區 2"/>
          <p:cNvSpPr>
            <a:spLocks noGrp="1"/>
          </p:cNvSpPr>
          <p:nvPr>
            <p:ph idx="4294967295"/>
          </p:nvPr>
        </p:nvSpPr>
        <p:spPr>
          <a:xfrm>
            <a:off x="285750" y="1071563"/>
            <a:ext cx="8858250" cy="57864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800" dirty="0" smtClean="0"/>
              <a:t>本條例所稱毒品，指具有成癮性、濫用性及對社會危害性之麻醉藥品與其 製品及影響精神物質與其製品。　　　　　　　　　　　　　　　　　　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800" dirty="0" smtClean="0"/>
              <a:t>毒品依其成癮性、濫用性及對社會危害性分為四級，其品項如下：　　　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sz="2800" dirty="0" smtClean="0"/>
              <a:t>一、第一級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海洛因、嗎啡、鴉片、古柯鹼及其相類製品。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sz="2800" dirty="0" smtClean="0"/>
              <a:t>二、第二級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罌粟、古柯、大麻、安非他命、配西汀、潘他唑新及其相類製品。</a:t>
            </a:r>
            <a:endParaRPr lang="en-US" altLang="zh-TW" sz="2800" dirty="0" smtClean="0"/>
          </a:p>
          <a:p>
            <a:pPr lvl="1">
              <a:buFont typeface="Arial" pitchFamily="34" charset="0"/>
              <a:buChar char="•"/>
            </a:pPr>
            <a:r>
              <a:rPr lang="zh-TW" altLang="en-US" sz="2800" dirty="0" smtClean="0"/>
              <a:t>三、第三級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西可巴比妥、異戊巴比妥、納洛芬及其相類製品。</a:t>
            </a:r>
            <a:endParaRPr lang="en-US" altLang="zh-TW" sz="2800" dirty="0" smtClean="0"/>
          </a:p>
          <a:p>
            <a:pPr lvl="1">
              <a:buFont typeface="Arial" pitchFamily="34" charset="0"/>
              <a:buChar char="•"/>
            </a:pPr>
            <a:r>
              <a:rPr lang="zh-TW" altLang="en-US" sz="2800" dirty="0" smtClean="0"/>
              <a:t>四、第四級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二丙烯基巴比妥、阿普唑他及其相類製品。　</a:t>
            </a:r>
          </a:p>
          <a:p>
            <a:pPr>
              <a:buFont typeface="Arial" pitchFamily="34" charset="0"/>
              <a:buChar char="•"/>
            </a:pPr>
            <a:endParaRPr lang="zh-TW" altLang="en-US" sz="2800" dirty="0" smtClean="0"/>
          </a:p>
          <a:p>
            <a:pPr>
              <a:buFont typeface="Wingdings 2" pitchFamily="18" charset="2"/>
              <a:buChar char=""/>
            </a:pP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512511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毒品分級</a:t>
            </a:r>
            <a:endParaRPr lang="zh-TW" altLang="en-US" sz="54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7" name="Picture 2" descr="http://www.taic.mohw.gov.tw/public/hygiene/87753ca6c3c609cf896aaa70ab767c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68191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tcci\Desktop\60439_2982534139337_7750641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643938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smtClean="0"/>
          </a:p>
        </p:txBody>
      </p:sp>
      <p:sp>
        <p:nvSpPr>
          <p:cNvPr id="112644" name="內容版面配置區 3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" name="向下箭號圖說文字 4"/>
          <p:cNvSpPr/>
          <p:nvPr/>
        </p:nvSpPr>
        <p:spPr>
          <a:xfrm>
            <a:off x="1428750" y="142875"/>
            <a:ext cx="7715250" cy="1714500"/>
          </a:xfrm>
          <a:prstGeom prst="downArrowCallou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400" dirty="0">
                <a:solidFill>
                  <a:srgbClr val="FF0000"/>
                </a:solidFill>
              </a:rPr>
              <a:t>還好！老師有認真改作業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2963E-6 C 0.00087 0.07663 0.00122 0.15255 0.00122 0.22917 " pathEditMode="relative" ptsTypes="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毒品的影響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5241358"/>
              </p:ext>
            </p:extLst>
          </p:nvPr>
        </p:nvGraphicFramePr>
        <p:xfrm>
          <a:off x="1187624" y="1988840"/>
          <a:ext cx="67687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2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3600</TotalTime>
  <Words>4152</Words>
  <Application>Microsoft Office PowerPoint</Application>
  <PresentationFormat>如螢幕大小 (4:3)</PresentationFormat>
  <Paragraphs>317</Paragraphs>
  <Slides>57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71" baseType="lpstr">
      <vt:lpstr>Arial Unicode MS</vt:lpstr>
      <vt:lpstr>微軟正黑體</vt:lpstr>
      <vt:lpstr>新細明體</vt:lpstr>
      <vt:lpstr>標楷體</vt:lpstr>
      <vt:lpstr>Arial</vt:lpstr>
      <vt:lpstr>Calibri</vt:lpstr>
      <vt:lpstr>Century Schoolbook</vt:lpstr>
      <vt:lpstr>Georgia</vt:lpstr>
      <vt:lpstr>Trebuchet MS</vt:lpstr>
      <vt:lpstr>Verdana</vt:lpstr>
      <vt:lpstr>Wingdings</vt:lpstr>
      <vt:lpstr>Wingdings 2</vt:lpstr>
      <vt:lpstr>Wingdings 3</vt:lpstr>
      <vt:lpstr>氣流</vt:lpstr>
      <vt:lpstr> 106年紫錐花運動研習</vt:lpstr>
      <vt:lpstr>藥物濫用</vt:lpstr>
      <vt:lpstr>概念:毒品與管制藥物</vt:lpstr>
      <vt:lpstr>藥事法</vt:lpstr>
      <vt:lpstr>管制藥品管理條例 </vt:lpstr>
      <vt:lpstr>毒品危害防制條例第  2 條     </vt:lpstr>
      <vt:lpstr>毒品分級</vt:lpstr>
      <vt:lpstr>PowerPoint 簡報</vt:lpstr>
      <vt:lpstr>毒品的影響</vt:lpstr>
      <vt:lpstr>台北捷運中山站隨機砍人案</vt:lpstr>
      <vt:lpstr>毒品型態變化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新興毒品介紹</vt:lpstr>
      <vt:lpstr>PowerPoint 簡報</vt:lpstr>
      <vt:lpstr>您知道他們在喝什麼嗎？</vt:lpstr>
      <vt:lpstr>毒品大變身-悄悄潛入生活中……</vt:lpstr>
      <vt:lpstr>毒品大變身-悄悄潛入生活中……</vt:lpstr>
      <vt:lpstr>毒品大變身-悄悄潛入生活中…中……</vt:lpstr>
      <vt:lpstr>PowerPoint 簡報</vt:lpstr>
      <vt:lpstr>現在毒品長這樣，一不小心會中</vt:lpstr>
      <vt:lpstr>毒品也開始搞文創「Aniki」潮毒熱銷</vt:lpstr>
      <vt:lpstr>PowerPoint 簡報</vt:lpstr>
      <vt:lpstr>網路搜尋「新型毒品」</vt:lpstr>
      <vt:lpstr>PowerPoint 簡報</vt:lpstr>
      <vt:lpstr>PowerPoint 簡報</vt:lpstr>
      <vt:lpstr>偽成糖果的嗎啡錠</vt:lpstr>
      <vt:lpstr>現場查獲之毒品</vt:lpstr>
      <vt:lpstr>傳統毒品與新型毒品的區別</vt:lpstr>
      <vt:lpstr>PowerPoint 簡報</vt:lpstr>
      <vt:lpstr>PowerPoint 簡報</vt:lpstr>
      <vt:lpstr>新興毒品與學生用藥之成因</vt:lpstr>
      <vt:lpstr>PowerPoint 簡報</vt:lpstr>
      <vt:lpstr>喵喵</vt:lpstr>
      <vt:lpstr>根據英國的研究，喵喵濫用者在使用藥物後，56%的人會出現至少一項下列的症狀</vt:lpstr>
      <vt:lpstr>浴鹽-全名為methylenedioxypyrovalerone</vt:lpstr>
      <vt:lpstr>使用「浴鹽」後之反應</vt:lpstr>
      <vt:lpstr>2012年，發生了駭人聽聞的「邁阿密食人魔」事件。當時65歲的流浪漢隆諾普普無故遭受年輕人尤金的攻擊，隆諾臉部75％遭到尤金啃食，血肉模糊、難以辨認。事後證實，尤金服用了浴鹽。</vt:lpstr>
      <vt:lpstr>PowerPoint 簡報</vt:lpstr>
      <vt:lpstr>浴鹽類毒品濫用件數　5年暴增71倍</vt:lpstr>
      <vt:lpstr>浴鹽類毒品濫用件數　5年暴增71倍</vt:lpstr>
      <vt:lpstr>吃了梅錠癱掉…竟摻Ｋ他命</vt:lpstr>
      <vt:lpstr>PowerPoint 簡報</vt:lpstr>
      <vt:lpstr>PowerPoint 簡報</vt:lpstr>
      <vt:lpstr>性 混酒 搖頭丸 女大生 生日變忌日      </vt:lpstr>
      <vt:lpstr>W hotel 毒趴  小模喪命</vt:lpstr>
      <vt:lpstr>根據《壹電視》報導，郭姓小模在生前打電話向姐妹求救，錄音檔如今流出，可以聽到她用微喘的聲音和姐妹說：「妳知道剛剛有多恐怖嗎？有個妹剛吃完(毒品)半顆才剛沒多久就吐了，結果她自己又吃，她就撞到牆，很嚴重」後來她又驚恐的說：「有女子也吃完半顆後開始抽筋，感覺已經進入另一個世界，現場根本是群魔亂舞」。 郭女在求救錄音檔中語氣顫抖，講話小聲，似乎已經查覺這個毒趴不單純，結果自己卻昏迷在浴室中，送醫不治。根據法醫解剖報告指出，郭姓小模體內驗出含安非他命、搖頭丸及常被拿來當作春藥使用的「鴛鴦錠」，確定女模是因毒品引發腎衰竭和橫紋肌溶解，才導致喪命。 </vt:lpstr>
      <vt:lpstr>新的鴉片戰爭!</vt:lpstr>
      <vt:lpstr>PowerPoint 簡報</vt:lpstr>
      <vt:lpstr>少年事件及校園毒品 …..永遠要記得…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acer</cp:lastModifiedBy>
  <cp:revision>91</cp:revision>
  <dcterms:created xsi:type="dcterms:W3CDTF">2016-09-04T01:20:51Z</dcterms:created>
  <dcterms:modified xsi:type="dcterms:W3CDTF">2017-03-23T05:32:18Z</dcterms:modified>
</cp:coreProperties>
</file>